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9" r:id="rId2"/>
    <p:sldId id="266" r:id="rId3"/>
    <p:sldId id="258" r:id="rId4"/>
    <p:sldId id="262" r:id="rId5"/>
    <p:sldId id="257" r:id="rId6"/>
    <p:sldId id="260" r:id="rId7"/>
    <p:sldId id="261" r:id="rId8"/>
    <p:sldId id="263" r:id="rId9"/>
    <p:sldId id="272" r:id="rId10"/>
    <p:sldId id="264" r:id="rId11"/>
    <p:sldId id="268" r:id="rId12"/>
    <p:sldId id="269" r:id="rId13"/>
    <p:sldId id="271" r:id="rId14"/>
  </p:sldIdLst>
  <p:sldSz cx="9144000" cy="6858000" type="screen4x3"/>
  <p:notesSz cx="6735763" cy="9866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2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r">
              <a:defRPr sz="1200"/>
            </a:lvl1pPr>
          </a:lstStyle>
          <a:p>
            <a:fld id="{A8E367EC-EBE7-4EF8-9D6F-4B85945A860C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371284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15375" y="9371284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r">
              <a:defRPr sz="1200"/>
            </a:lvl1pPr>
          </a:lstStyle>
          <a:p>
            <a:fld id="{191028AD-6DEF-444D-9F23-2C96C02567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402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34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2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10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07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60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02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84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45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42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33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93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38D8-AEC5-4FB4-915D-5E774DE5BE99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3DC3B-817F-4AD9-9953-91F909309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91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11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7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4.gif"/><Relationship Id="rId5" Type="http://schemas.openxmlformats.org/officeDocument/2006/relationships/image" Target="../media/image14.jpeg"/><Relationship Id="rId10" Type="http://schemas.openxmlformats.org/officeDocument/2006/relationships/image" Target="../media/image3.gif"/><Relationship Id="rId4" Type="http://schemas.openxmlformats.org/officeDocument/2006/relationships/image" Target="../media/image13.jpe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27" y="4221088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http://www.unece.org/fileadmin/DAM/trans/danger/publi/ghs/pictograms/flamme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27" y="1268760"/>
            <a:ext cx="129411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contenuto 2"/>
          <p:cNvSpPr txBox="1">
            <a:spLocks/>
          </p:cNvSpPr>
          <p:nvPr/>
        </p:nvSpPr>
        <p:spPr>
          <a:xfrm>
            <a:off x="2483768" y="1556792"/>
            <a:ext cx="6203032" cy="37937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9600" b="1" dirty="0"/>
              <a:t>LIQUIDI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9600" b="1" dirty="0"/>
              <a:t>ORGANICI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6200" dirty="0"/>
              <a:t>(anche clorurati)</a:t>
            </a:r>
          </a:p>
        </p:txBody>
      </p:sp>
      <p:pic>
        <p:nvPicPr>
          <p:cNvPr id="8" name="Picture 20" descr="http://www.unece.org/fileadmin/DAM/trans/danger/publi/ghs/pictograms/silhouet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27" y="2744924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599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 noChangeAspect="1"/>
          </p:cNvGrpSpPr>
          <p:nvPr/>
        </p:nvGrpSpPr>
        <p:grpSpPr>
          <a:xfrm>
            <a:off x="1197414" y="2210683"/>
            <a:ext cx="1389943" cy="1455924"/>
            <a:chOff x="14630" y="21945"/>
            <a:chExt cx="859215" cy="869986"/>
          </a:xfrm>
        </p:grpSpPr>
        <p:grpSp>
          <p:nvGrpSpPr>
            <p:cNvPr id="5" name="Gruppo 4"/>
            <p:cNvGrpSpPr/>
            <p:nvPr/>
          </p:nvGrpSpPr>
          <p:grpSpPr>
            <a:xfrm>
              <a:off x="44624" y="56456"/>
              <a:ext cx="792000" cy="792088"/>
              <a:chOff x="3356992" y="265529"/>
              <a:chExt cx="792000" cy="792088"/>
            </a:xfrm>
          </p:grpSpPr>
          <p:sp>
            <p:nvSpPr>
              <p:cNvPr id="7" name="Anello 6"/>
              <p:cNvSpPr>
                <a:spLocks noChangeAspect="1"/>
              </p:cNvSpPr>
              <p:nvPr/>
            </p:nvSpPr>
            <p:spPr>
              <a:xfrm>
                <a:off x="3356992" y="265529"/>
                <a:ext cx="792000" cy="792088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ttangolo 7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</a:p>
            </p:txBody>
          </p:sp>
          <p:pic>
            <p:nvPicPr>
              <p:cNvPr id="9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ttangolo 5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3131840" y="1230485"/>
            <a:ext cx="45365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800" b="1" dirty="0"/>
              <a:t>VETRO </a:t>
            </a:r>
          </a:p>
          <a:p>
            <a:r>
              <a:rPr lang="it-IT" sz="8800" b="1" dirty="0"/>
              <a:t>ROTTO</a:t>
            </a:r>
          </a:p>
          <a:p>
            <a:r>
              <a:rPr lang="it-IT" sz="8800" b="1" dirty="0"/>
              <a:t>PULITO</a:t>
            </a:r>
          </a:p>
        </p:txBody>
      </p:sp>
    </p:spTree>
    <p:extLst>
      <p:ext uri="{BB962C8B-B14F-4D97-AF65-F5344CB8AC3E}">
        <p14:creationId xmlns:p14="http://schemas.microsoft.com/office/powerpoint/2010/main" val="3344385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1268760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dirty="0"/>
              <a:t>SOLO</a:t>
            </a:r>
          </a:p>
          <a:p>
            <a:pPr algn="ctr"/>
            <a:r>
              <a:rPr lang="it-IT" sz="12000" b="1" dirty="0"/>
              <a:t>CARTA</a:t>
            </a:r>
          </a:p>
        </p:txBody>
      </p:sp>
    </p:spTree>
    <p:extLst>
      <p:ext uri="{BB962C8B-B14F-4D97-AF65-F5344CB8AC3E}">
        <p14:creationId xmlns:p14="http://schemas.microsoft.com/office/powerpoint/2010/main" val="1372779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1268760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dirty="0"/>
              <a:t>SOLO</a:t>
            </a:r>
          </a:p>
          <a:p>
            <a:pPr algn="ctr"/>
            <a:r>
              <a:rPr lang="it-IT" sz="12000" b="1"/>
              <a:t>PLASTICA</a:t>
            </a:r>
            <a:endParaRPr lang="it-IT" sz="12000" b="1" dirty="0"/>
          </a:p>
        </p:txBody>
      </p:sp>
    </p:spTree>
    <p:extLst>
      <p:ext uri="{BB962C8B-B14F-4D97-AF65-F5344CB8AC3E}">
        <p14:creationId xmlns:p14="http://schemas.microsoft.com/office/powerpoint/2010/main" val="1308857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926487"/>
            <a:ext cx="6128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latin typeface="Arial Narrow" panose="020B0606020202030204" pitchFamily="34" charset="0"/>
              </a:rPr>
              <a:t>Idrossido di potassio</a:t>
            </a:r>
            <a:endParaRPr lang="it-IT" sz="2800" b="1" dirty="0">
              <a:latin typeface="Arial Narrow" panose="020B0606020202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2996952"/>
            <a:ext cx="5654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b="1" dirty="0">
                <a:solidFill>
                  <a:prstClr val="black"/>
                </a:solidFill>
                <a:latin typeface="Arial Narrow" panose="020B0606020202030204" pitchFamily="34" charset="0"/>
              </a:rPr>
              <a:t>KOH </a:t>
            </a:r>
            <a:endParaRPr lang="it-IT" sz="96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26487"/>
            <a:ext cx="1756699" cy="175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06637"/>
            <a:ext cx="1761641" cy="176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56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83768" y="1520788"/>
            <a:ext cx="5688632" cy="38164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000" b="1" dirty="0"/>
              <a:t>LIQUIDI ACQUOSI ORGANICI</a:t>
            </a:r>
          </a:p>
        </p:txBody>
      </p:sp>
      <p:pic>
        <p:nvPicPr>
          <p:cNvPr id="4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106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91680" y="677329"/>
            <a:ext cx="7344816" cy="550334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6000" b="1" dirty="0"/>
              <a:t>LIQUIDI</a:t>
            </a:r>
            <a:r>
              <a:rPr lang="it-IT" sz="6000" dirty="0"/>
              <a:t> </a:t>
            </a:r>
            <a:endParaRPr lang="it-IT" sz="6000" b="1" dirty="0"/>
          </a:p>
          <a:p>
            <a:pPr marL="0" indent="0" algn="ctr">
              <a:buNone/>
            </a:pPr>
            <a:r>
              <a:rPr lang="it-IT" sz="6000" b="1" dirty="0"/>
              <a:t>INORGANICI</a:t>
            </a:r>
          </a:p>
          <a:p>
            <a:pPr marL="0" indent="0" algn="ctr">
              <a:buNone/>
            </a:pPr>
            <a:r>
              <a:rPr lang="it-IT" sz="4000" dirty="0"/>
              <a:t>CONTENENTI</a:t>
            </a:r>
          </a:p>
          <a:p>
            <a:pPr marL="0" indent="0" algn="ctr">
              <a:buNone/>
            </a:pPr>
            <a:r>
              <a:rPr lang="it-IT" sz="6000" b="1" dirty="0"/>
              <a:t>METALLI PESANTI</a:t>
            </a:r>
          </a:p>
          <a:p>
            <a:pPr marL="0" indent="0" algn="ctr">
              <a:buNone/>
            </a:pPr>
            <a:r>
              <a:rPr lang="it-IT" sz="4000" dirty="0"/>
              <a:t>(</a:t>
            </a:r>
            <a:r>
              <a:rPr lang="it-IT" sz="4000" dirty="0" err="1"/>
              <a:t>As</a:t>
            </a:r>
            <a:r>
              <a:rPr lang="it-IT" sz="4000" dirty="0"/>
              <a:t>, Bi, </a:t>
            </a:r>
            <a:r>
              <a:rPr lang="it-IT" sz="4000" dirty="0" err="1"/>
              <a:t>Cd</a:t>
            </a:r>
            <a:r>
              <a:rPr lang="it-IT" sz="4000" dirty="0"/>
              <a:t>, Co, Cr, Cu, Hg, Mn,</a:t>
            </a:r>
          </a:p>
          <a:p>
            <a:pPr marL="0" indent="0" algn="ctr">
              <a:buNone/>
            </a:pPr>
            <a:r>
              <a:rPr lang="it-IT" sz="4000" dirty="0"/>
              <a:t>Ni, Pb, Se, Sb, Sn, Te, </a:t>
            </a:r>
            <a:r>
              <a:rPr lang="it-IT" sz="4000" dirty="0" err="1"/>
              <a:t>Tl</a:t>
            </a:r>
            <a:r>
              <a:rPr lang="it-IT" sz="4000" dirty="0"/>
              <a:t>)</a:t>
            </a:r>
          </a:p>
        </p:txBody>
      </p:sp>
      <p:pic>
        <p:nvPicPr>
          <p:cNvPr id="5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81000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51211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 descr="http://www.unece.org/fileadmin/DAM/trans/danger/publi/ghs/pictograms/silhouet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10789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56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>
          <a:xfrm>
            <a:off x="1979712" y="1196752"/>
            <a:ext cx="670708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7200" b="1" dirty="0"/>
              <a:t>LIQUIDI</a:t>
            </a:r>
            <a:endParaRPr lang="it-IT" sz="72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7200" b="1" dirty="0"/>
              <a:t>INORGANICI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5400" b="1" dirty="0"/>
              <a:t>(acidi, basi, soluzioni di altri metalli)</a:t>
            </a:r>
          </a:p>
        </p:txBody>
      </p:sp>
      <p:pic>
        <p:nvPicPr>
          <p:cNvPr id="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912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1072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21232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570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000" b="1" dirty="0"/>
              <a:t>LIQUIDI</a:t>
            </a:r>
          </a:p>
          <a:p>
            <a:pPr marL="0" indent="0" algn="ctr">
              <a:buNone/>
            </a:pPr>
            <a:r>
              <a:rPr lang="it-IT" sz="6000" b="1" dirty="0"/>
              <a:t>ACQUOSI</a:t>
            </a:r>
          </a:p>
          <a:p>
            <a:pPr marL="0" indent="0" algn="ctr">
              <a:buNone/>
            </a:pPr>
            <a:r>
              <a:rPr lang="it-IT" sz="3600" dirty="0"/>
              <a:t>Soluzioni molto diluite con </a:t>
            </a:r>
          </a:p>
          <a:p>
            <a:pPr marL="0" indent="0" algn="ctr">
              <a:buNone/>
            </a:pPr>
            <a:r>
              <a:rPr lang="it-IT" sz="3600" dirty="0"/>
              <a:t>concentrazioni &lt;0,1%</a:t>
            </a:r>
          </a:p>
          <a:p>
            <a:pPr marL="0" indent="0" algn="ctr">
              <a:buNone/>
            </a:pPr>
            <a:r>
              <a:rPr lang="it-IT" sz="6000" b="1" dirty="0"/>
              <a:t>NON</a:t>
            </a:r>
            <a:r>
              <a:rPr lang="it-IT" sz="6000" dirty="0"/>
              <a:t> PERICOLOSI</a:t>
            </a:r>
          </a:p>
          <a:p>
            <a:pPr marL="0" indent="0" algn="ctr">
              <a:buNone/>
            </a:pPr>
            <a:r>
              <a:rPr lang="it-IT" dirty="0"/>
              <a:t>(INORGANICI, </a:t>
            </a:r>
            <a:r>
              <a:rPr lang="it-IT" b="1" dirty="0"/>
              <a:t>NO</a:t>
            </a:r>
            <a:r>
              <a:rPr lang="it-IT" dirty="0"/>
              <a:t> metalli PESANTI)</a:t>
            </a:r>
          </a:p>
          <a:p>
            <a:pPr marL="0" indent="0" algn="ctr">
              <a:buNone/>
            </a:pPr>
            <a:endParaRPr lang="it-IT" sz="4400" dirty="0"/>
          </a:p>
        </p:txBody>
      </p:sp>
      <p:grpSp>
        <p:nvGrpSpPr>
          <p:cNvPr id="4" name="Gruppo 3"/>
          <p:cNvGrpSpPr>
            <a:grpSpLocks noChangeAspect="1"/>
          </p:cNvGrpSpPr>
          <p:nvPr/>
        </p:nvGrpSpPr>
        <p:grpSpPr>
          <a:xfrm>
            <a:off x="539467" y="505679"/>
            <a:ext cx="1389943" cy="1455924"/>
            <a:chOff x="14630" y="21945"/>
            <a:chExt cx="859215" cy="869986"/>
          </a:xfrm>
        </p:grpSpPr>
        <p:grpSp>
          <p:nvGrpSpPr>
            <p:cNvPr id="5" name="Gruppo 4"/>
            <p:cNvGrpSpPr/>
            <p:nvPr/>
          </p:nvGrpSpPr>
          <p:grpSpPr>
            <a:xfrm>
              <a:off x="44624" y="56456"/>
              <a:ext cx="792000" cy="792088"/>
              <a:chOff x="3356992" y="265529"/>
              <a:chExt cx="792000" cy="792088"/>
            </a:xfrm>
          </p:grpSpPr>
          <p:sp>
            <p:nvSpPr>
              <p:cNvPr id="7" name="Anello 6"/>
              <p:cNvSpPr>
                <a:spLocks noChangeAspect="1"/>
              </p:cNvSpPr>
              <p:nvPr/>
            </p:nvSpPr>
            <p:spPr>
              <a:xfrm>
                <a:off x="3356992" y="265529"/>
                <a:ext cx="792000" cy="792088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ttangolo 7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</a:p>
            </p:txBody>
          </p:sp>
          <p:pic>
            <p:nvPicPr>
              <p:cNvPr id="9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ttangolo 5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87598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5128" y="1052736"/>
            <a:ext cx="7848872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600" b="1" dirty="0"/>
              <a:t>SOLIDI</a:t>
            </a:r>
          </a:p>
          <a:p>
            <a:pPr marL="0" indent="0" algn="ctr">
              <a:buNone/>
            </a:pPr>
            <a:r>
              <a:rPr lang="it-IT" sz="6600" b="1" dirty="0"/>
              <a:t>INORGANICI</a:t>
            </a:r>
          </a:p>
          <a:p>
            <a:pPr marL="0" indent="0" algn="ctr">
              <a:buNone/>
            </a:pPr>
            <a:r>
              <a:rPr lang="it-IT" sz="6000" dirty="0"/>
              <a:t>CON METALLI PESANTI </a:t>
            </a:r>
            <a:r>
              <a:rPr lang="it-IT" sz="3600" dirty="0"/>
              <a:t>(</a:t>
            </a:r>
            <a:r>
              <a:rPr lang="it-IT" sz="3600" dirty="0" err="1"/>
              <a:t>As</a:t>
            </a:r>
            <a:r>
              <a:rPr lang="it-IT" sz="3600" dirty="0"/>
              <a:t>, Bi, </a:t>
            </a:r>
            <a:r>
              <a:rPr lang="it-IT" sz="3600" dirty="0" err="1"/>
              <a:t>Cd</a:t>
            </a:r>
            <a:r>
              <a:rPr lang="it-IT" sz="3600" dirty="0"/>
              <a:t>, Co, Cr, Cu, Hg, Mn,</a:t>
            </a:r>
          </a:p>
          <a:p>
            <a:pPr marL="0" indent="0" algn="ctr">
              <a:buNone/>
            </a:pPr>
            <a:r>
              <a:rPr lang="it-IT" sz="3600" dirty="0"/>
              <a:t>Ni, Pb, Se, Sb, Sn, Te, </a:t>
            </a:r>
            <a:r>
              <a:rPr lang="it-IT" sz="3600" dirty="0" err="1"/>
              <a:t>Tl</a:t>
            </a:r>
            <a:r>
              <a:rPr lang="it-IT" sz="3600" dirty="0"/>
              <a:t>)</a:t>
            </a:r>
          </a:p>
          <a:p>
            <a:pPr marL="0" indent="0" algn="ctr">
              <a:buNone/>
            </a:pPr>
            <a:endParaRPr lang="it-IT" sz="6600" dirty="0"/>
          </a:p>
          <a:p>
            <a:pPr marL="0" indent="0" algn="ctr">
              <a:buNone/>
            </a:pPr>
            <a:endParaRPr lang="it-IT" sz="6600" dirty="0"/>
          </a:p>
          <a:p>
            <a:pPr marL="0" indent="0" algn="ctr">
              <a:buNone/>
            </a:pPr>
            <a:endParaRPr lang="it-IT" sz="6600" dirty="0"/>
          </a:p>
          <a:p>
            <a:pPr marL="0" indent="0" algn="ctr">
              <a:buNone/>
            </a:pPr>
            <a:endParaRPr lang="it-IT" sz="6600" dirty="0"/>
          </a:p>
        </p:txBody>
      </p:sp>
      <p:pic>
        <p:nvPicPr>
          <p:cNvPr id="5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7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ece.org/fileadmin/DAM/trans/danger/publi/ghs/pictograms/skull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1294116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83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7200" b="1" dirty="0"/>
          </a:p>
          <a:p>
            <a:pPr marL="0" indent="0" algn="ctr">
              <a:buNone/>
            </a:pPr>
            <a:r>
              <a:rPr lang="it-IT" sz="7200" b="1" dirty="0"/>
              <a:t>SOLIDI</a:t>
            </a:r>
          </a:p>
          <a:p>
            <a:pPr marL="0" indent="0" algn="ctr">
              <a:buNone/>
            </a:pPr>
            <a:r>
              <a:rPr lang="it-IT" sz="7200" b="1" dirty="0"/>
              <a:t>NON</a:t>
            </a:r>
            <a:r>
              <a:rPr lang="it-IT" sz="7200" dirty="0"/>
              <a:t> PERICOLOSI</a:t>
            </a:r>
          </a:p>
        </p:txBody>
      </p:sp>
      <p:grpSp>
        <p:nvGrpSpPr>
          <p:cNvPr id="4" name="Gruppo 3"/>
          <p:cNvGrpSpPr>
            <a:grpSpLocks noChangeAspect="1"/>
          </p:cNvGrpSpPr>
          <p:nvPr/>
        </p:nvGrpSpPr>
        <p:grpSpPr>
          <a:xfrm>
            <a:off x="549511" y="703535"/>
            <a:ext cx="1389943" cy="1455924"/>
            <a:chOff x="14630" y="21945"/>
            <a:chExt cx="859215" cy="869986"/>
          </a:xfrm>
        </p:grpSpPr>
        <p:grpSp>
          <p:nvGrpSpPr>
            <p:cNvPr id="5" name="Gruppo 4"/>
            <p:cNvGrpSpPr/>
            <p:nvPr/>
          </p:nvGrpSpPr>
          <p:grpSpPr>
            <a:xfrm>
              <a:off x="44624" y="56456"/>
              <a:ext cx="792000" cy="792088"/>
              <a:chOff x="3356992" y="265529"/>
              <a:chExt cx="792000" cy="792088"/>
            </a:xfrm>
          </p:grpSpPr>
          <p:sp>
            <p:nvSpPr>
              <p:cNvPr id="7" name="Anello 6"/>
              <p:cNvSpPr>
                <a:spLocks noChangeAspect="1"/>
              </p:cNvSpPr>
              <p:nvPr/>
            </p:nvSpPr>
            <p:spPr>
              <a:xfrm>
                <a:off x="3356992" y="265529"/>
                <a:ext cx="792000" cy="792088"/>
              </a:xfrm>
              <a:prstGeom prst="donut">
                <a:avLst/>
              </a:prstGeom>
              <a:solidFill>
                <a:srgbClr val="92D050"/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ttangolo 7"/>
              <p:cNvSpPr>
                <a:spLocks noChangeAspect="1"/>
              </p:cNvSpPr>
              <p:nvPr/>
            </p:nvSpPr>
            <p:spPr>
              <a:xfrm rot="1218124">
                <a:off x="3431292" y="338768"/>
                <a:ext cx="648000" cy="6480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Down">
                  <a:avLst>
                    <a:gd name="adj" fmla="val 20491918"/>
                  </a:avLst>
                </a:prstTxWarp>
                <a:spAutoFit/>
              </a:bodyPr>
              <a:lstStyle/>
              <a:p>
                <a:pPr algn="ctr"/>
                <a:r>
                  <a:rPr lang="it-IT" cap="none" spc="0" dirty="0">
                    <a:ln w="10541" cmpd="sng">
                      <a:solidFill>
                        <a:srgbClr val="006600"/>
                      </a:solidFill>
                      <a:prstDash val="solid"/>
                    </a:ln>
                    <a:solidFill>
                      <a:srgbClr val="006600"/>
                    </a:solidFill>
                    <a:effectLst/>
                  </a:rPr>
                  <a:t>NON PERICOLOSO</a:t>
                </a:r>
              </a:p>
            </p:txBody>
          </p:sp>
          <p:pic>
            <p:nvPicPr>
              <p:cNvPr id="9" name="Picture 14" descr="http://ebookspublishing.co/wp-content/uploads/2014/01/Checkmark.pn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332" t="6865" r="7725" b="14648"/>
              <a:stretch/>
            </p:blipFill>
            <p:spPr bwMode="auto">
              <a:xfrm>
                <a:off x="3560316" y="294653"/>
                <a:ext cx="523509" cy="5469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ttangolo 5"/>
            <p:cNvSpPr/>
            <p:nvPr/>
          </p:nvSpPr>
          <p:spPr>
            <a:xfrm>
              <a:off x="14630" y="21945"/>
              <a:ext cx="859215" cy="8699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19271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91680" y="836711"/>
            <a:ext cx="727280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7200" b="1" dirty="0"/>
              <a:t>SOLIDI</a:t>
            </a:r>
          </a:p>
          <a:p>
            <a:pPr algn="ctr"/>
            <a:r>
              <a:rPr lang="it-IT" sz="7200" b="1" dirty="0"/>
              <a:t>ORGANICI</a:t>
            </a:r>
          </a:p>
          <a:p>
            <a:pPr algn="ctr"/>
            <a:r>
              <a:rPr lang="it-IT" sz="4000" b="1" dirty="0"/>
              <a:t>(guanti, filtri, lastrine, silice, materiale sporco di </a:t>
            </a:r>
            <a:r>
              <a:rPr lang="it-IT" sz="4000" b="1" dirty="0" err="1"/>
              <a:t>sost</a:t>
            </a:r>
            <a:r>
              <a:rPr lang="it-IT" sz="4000" b="1" dirty="0"/>
              <a:t>. </a:t>
            </a:r>
            <a:r>
              <a:rPr lang="it-IT" sz="4000" b="1" dirty="0" err="1"/>
              <a:t>org</a:t>
            </a:r>
            <a:r>
              <a:rPr lang="it-IT" sz="4000" b="1" dirty="0"/>
              <a:t>.)</a:t>
            </a:r>
          </a:p>
          <a:p>
            <a:pPr algn="ctr"/>
            <a:r>
              <a:rPr lang="it-IT" sz="3600" dirty="0"/>
              <a:t>Verificare pericolosità</a:t>
            </a:r>
          </a:p>
        </p:txBody>
      </p:sp>
      <p:pic>
        <p:nvPicPr>
          <p:cNvPr id="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86177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3212976"/>
            <a:ext cx="1260140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uanti Monouso In Nitrile Azzurri">
            <a:extLst>
              <a:ext uri="{FF2B5EF4-FFF2-40B4-BE49-F238E27FC236}">
                <a16:creationId xmlns:a16="http://schemas.microsoft.com/office/drawing/2014/main" id="{2622E8AA-CFC9-4478-A884-4D5BE6F5F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41" y="5069305"/>
            <a:ext cx="1379663" cy="137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tri QT, a pieghe, dimensione dei pori di 3 - 5 µm, diametro 125 mm,  100/conf., quantitativi | Hach Italia - Informazioni generali | Hach">
            <a:extLst>
              <a:ext uri="{FF2B5EF4-FFF2-40B4-BE49-F238E27FC236}">
                <a16:creationId xmlns:a16="http://schemas.microsoft.com/office/drawing/2014/main" id="{986D7F49-768B-40BC-B851-8A3BD75FC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783" y="5128793"/>
            <a:ext cx="1289017" cy="126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astre per Cromatografia a Strato Sottile (TLC) – DIELLELAB">
            <a:extLst>
              <a:ext uri="{FF2B5EF4-FFF2-40B4-BE49-F238E27FC236}">
                <a16:creationId xmlns:a16="http://schemas.microsoft.com/office/drawing/2014/main" id="{0DDF67CD-3467-44F3-B9B1-D4BCA8F590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2" t="24988" r="10847" b="25615"/>
          <a:stretch/>
        </p:blipFill>
        <p:spPr bwMode="auto">
          <a:xfrm>
            <a:off x="4205679" y="5066059"/>
            <a:ext cx="2376264" cy="138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D9A18912-0245-42BF-B226-F3FDB4C42A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96822" y="5039168"/>
            <a:ext cx="1439937" cy="143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4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91680" y="836711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7200" b="1" dirty="0"/>
              <a:t>CONTENITORI SPORCHI</a:t>
            </a:r>
          </a:p>
          <a:p>
            <a:pPr algn="ctr"/>
            <a:r>
              <a:rPr lang="it-IT" sz="4000" b="1" dirty="0"/>
              <a:t>(puntali, pipette, </a:t>
            </a:r>
            <a:r>
              <a:rPr lang="it-IT" sz="4000" b="1" dirty="0" err="1"/>
              <a:t>vials</a:t>
            </a:r>
            <a:r>
              <a:rPr lang="it-IT" sz="4000" b="1" dirty="0"/>
              <a:t>, </a:t>
            </a:r>
            <a:r>
              <a:rPr lang="it-IT" sz="4000" b="1" dirty="0" err="1"/>
              <a:t>falcon</a:t>
            </a:r>
            <a:r>
              <a:rPr lang="it-IT" sz="4000" b="1" dirty="0"/>
              <a:t>, </a:t>
            </a:r>
            <a:r>
              <a:rPr lang="it-IT" sz="4000" b="1" dirty="0" err="1"/>
              <a:t>eppendorf</a:t>
            </a:r>
            <a:r>
              <a:rPr lang="it-IT" sz="4000" b="1" dirty="0"/>
              <a:t>, contenitori sporchi di sostanze pericolose)</a:t>
            </a:r>
          </a:p>
        </p:txBody>
      </p:sp>
      <p:pic>
        <p:nvPicPr>
          <p:cNvPr id="8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08" y="3285128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ipette Pasteur in vetro borosilicato 3.3 | Steroglass">
            <a:extLst>
              <a:ext uri="{FF2B5EF4-FFF2-40B4-BE49-F238E27FC236}">
                <a16:creationId xmlns:a16="http://schemas.microsoft.com/office/drawing/2014/main" id="{A0BAEADC-2F0E-47E2-A046-7EF0833DC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405" y="4991656"/>
            <a:ext cx="1772816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ATIKIL Fiale in Vetro Ambrato da 20 Ml, Confezione da 100 Fiale Modello  con Tappo a Vite, Bottiglia per Reagenti a Tenuta Stagna, Fiale di Vetro  per Campioni Liquidi per Laboratorio :">
            <a:extLst>
              <a:ext uri="{FF2B5EF4-FFF2-40B4-BE49-F238E27FC236}">
                <a16:creationId xmlns:a16="http://schemas.microsoft.com/office/drawing/2014/main" id="{C1A8DF9A-B07C-41F0-8AA2-5E7D983C52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63"/>
          <a:stretch/>
        </p:blipFill>
        <p:spPr bwMode="auto">
          <a:xfrm>
            <a:off x="3013837" y="5760612"/>
            <a:ext cx="1496004" cy="852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untali Labcon - Puntali Labcon - Puntali - Micropipette - Strumentazione  per laboratorio">
            <a:extLst>
              <a:ext uri="{FF2B5EF4-FFF2-40B4-BE49-F238E27FC236}">
                <a16:creationId xmlns:a16="http://schemas.microsoft.com/office/drawing/2014/main" id="{FBCE894B-CD47-441C-A310-FF1204783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99" y="4855637"/>
            <a:ext cx="1484243" cy="101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rovette per centrifuga, Falcon® | VWR">
            <a:extLst>
              <a:ext uri="{FF2B5EF4-FFF2-40B4-BE49-F238E27FC236}">
                <a16:creationId xmlns:a16="http://schemas.microsoft.com/office/drawing/2014/main" id="{A5D2339D-8532-4A97-9684-FDCD13AA4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337" y="5013211"/>
            <a:ext cx="1552357" cy="160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Eppendorf™ Provetta da 5 ml">
            <a:extLst>
              <a:ext uri="{FF2B5EF4-FFF2-40B4-BE49-F238E27FC236}">
                <a16:creationId xmlns:a16="http://schemas.microsoft.com/office/drawing/2014/main" id="{0F09C547-E3B9-4B57-86E3-979FBA2B8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1201">
            <a:off x="6560502" y="5041355"/>
            <a:ext cx="780886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Falcon™ Pipette di trasferimento monouso in plastica">
            <a:extLst>
              <a:ext uri="{FF2B5EF4-FFF2-40B4-BE49-F238E27FC236}">
                <a16:creationId xmlns:a16="http://schemas.microsoft.com/office/drawing/2014/main" id="{8A6641DB-5985-498B-ABC8-87567A4AD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18" y="5878064"/>
            <a:ext cx="1496004" cy="77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9789399-8EFF-4A58-BEA5-B9C9AEBF40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99280" y="4473116"/>
            <a:ext cx="1314312" cy="2215133"/>
          </a:xfrm>
          <a:prstGeom prst="rect">
            <a:avLst/>
          </a:prstGeom>
        </p:spPr>
      </p:pic>
      <p:pic>
        <p:nvPicPr>
          <p:cNvPr id="18" name="Picture 20" descr="http://www.unece.org/fileadmin/DAM/trans/danger/publi/ghs/pictograms/silhouete.gif">
            <a:extLst>
              <a:ext uri="{FF2B5EF4-FFF2-40B4-BE49-F238E27FC236}">
                <a16:creationId xmlns:a16="http://schemas.microsoft.com/office/drawing/2014/main" id="{DFC0725D-FD4E-42AC-B6D5-345BEE346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8" y="2562071"/>
            <a:ext cx="1296000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://www.unece.org/fileadmin/DAM/trans/danger/publi/ghs/pictograms/exclam.gif">
            <a:extLst>
              <a:ext uri="{FF2B5EF4-FFF2-40B4-BE49-F238E27FC236}">
                <a16:creationId xmlns:a16="http://schemas.microsoft.com/office/drawing/2014/main" id="{C5AE0501-FC39-49D6-8271-87487B00E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31" y="260648"/>
            <a:ext cx="2116945" cy="211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http://www.unece.org/fileadmin/DAM/trans/danger/publi/ghs/pictograms/skull.gif">
            <a:extLst>
              <a:ext uri="{FF2B5EF4-FFF2-40B4-BE49-F238E27FC236}">
                <a16:creationId xmlns:a16="http://schemas.microsoft.com/office/drawing/2014/main" id="{C0BA7444-92A1-412A-85D0-B68F006D2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91" y="1839013"/>
            <a:ext cx="1294117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192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171</Words>
  <Application>Microsoft Office PowerPoint</Application>
  <PresentationFormat>Presentazione su schermo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Arial Narrow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 Sighi</dc:creator>
  <cp:lastModifiedBy>Barbara ZANFROGNINI</cp:lastModifiedBy>
  <cp:revision>43</cp:revision>
  <cp:lastPrinted>2017-10-23T10:57:00Z</cp:lastPrinted>
  <dcterms:created xsi:type="dcterms:W3CDTF">2015-09-22T10:32:50Z</dcterms:created>
  <dcterms:modified xsi:type="dcterms:W3CDTF">2025-06-16T13:47:36Z</dcterms:modified>
</cp:coreProperties>
</file>