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66" r:id="rId3"/>
    <p:sldId id="258" r:id="rId4"/>
    <p:sldId id="259" r:id="rId5"/>
    <p:sldId id="274" r:id="rId6"/>
    <p:sldId id="260" r:id="rId7"/>
    <p:sldId id="27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1" r:id="rId16"/>
  </p:sldIdLst>
  <p:sldSz cx="9144000" cy="6858000" type="screen4x3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1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A8E367EC-EBE7-4EF8-9D6F-4B85945A860C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1284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5375" y="9371284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191028AD-6DEF-444D-9F23-2C96C02567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402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34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2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10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07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60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02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84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45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42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33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93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38D8-AEC5-4FB4-915D-5E774DE5BE99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9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000" b="1" dirty="0" smtClean="0"/>
              <a:t>LIQUIDI</a:t>
            </a:r>
          </a:p>
          <a:p>
            <a:pPr marL="0" indent="0" algn="ctr">
              <a:buNone/>
            </a:pPr>
            <a:r>
              <a:rPr lang="it-IT" sz="6000" b="1" dirty="0" smtClean="0"/>
              <a:t>ACQUOSI</a:t>
            </a:r>
          </a:p>
          <a:p>
            <a:pPr marL="0" indent="0" algn="ctr">
              <a:buNone/>
            </a:pPr>
            <a:r>
              <a:rPr lang="it-IT" sz="3600" dirty="0" smtClean="0"/>
              <a:t>Soluzioni molto diluite con </a:t>
            </a:r>
          </a:p>
          <a:p>
            <a:pPr marL="0" indent="0" algn="ctr">
              <a:buNone/>
            </a:pPr>
            <a:r>
              <a:rPr lang="it-IT" sz="3600" dirty="0" smtClean="0"/>
              <a:t>concentrazioni &lt;0,1%</a:t>
            </a:r>
            <a:endParaRPr lang="it-IT" sz="3600" dirty="0"/>
          </a:p>
          <a:p>
            <a:pPr marL="0" indent="0" algn="ctr">
              <a:buNone/>
            </a:pPr>
            <a:r>
              <a:rPr lang="it-IT" sz="6000" b="1" dirty="0" smtClean="0"/>
              <a:t>NON</a:t>
            </a:r>
            <a:r>
              <a:rPr lang="it-IT" sz="6000" dirty="0" smtClean="0"/>
              <a:t> PERICOLOSO</a:t>
            </a:r>
          </a:p>
          <a:p>
            <a:pPr marL="0" indent="0" algn="ctr">
              <a:buNone/>
            </a:pPr>
            <a:r>
              <a:rPr lang="it-IT" dirty="0" smtClean="0"/>
              <a:t>(INORGANICO, </a:t>
            </a:r>
            <a:r>
              <a:rPr lang="it-IT" b="1" dirty="0" smtClean="0"/>
              <a:t>NO</a:t>
            </a:r>
            <a:r>
              <a:rPr lang="it-IT" dirty="0" smtClean="0"/>
              <a:t> Me PESANTI)</a:t>
            </a:r>
          </a:p>
          <a:p>
            <a:pPr marL="0" indent="0" algn="ctr">
              <a:buNone/>
            </a:pPr>
            <a:endParaRPr lang="it-IT" sz="4400" dirty="0"/>
          </a:p>
        </p:txBody>
      </p:sp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539467" y="505679"/>
            <a:ext cx="1389943" cy="1455924"/>
            <a:chOff x="14630" y="21945"/>
            <a:chExt cx="859215" cy="869986"/>
          </a:xfrm>
        </p:grpSpPr>
        <p:grpSp>
          <p:nvGrpSpPr>
            <p:cNvPr id="5" name="Gruppo 4"/>
            <p:cNvGrpSpPr/>
            <p:nvPr/>
          </p:nvGrpSpPr>
          <p:grpSpPr>
            <a:xfrm>
              <a:off x="44624" y="56456"/>
              <a:ext cx="792000" cy="792088"/>
              <a:chOff x="3356992" y="265529"/>
              <a:chExt cx="792000" cy="792088"/>
            </a:xfrm>
          </p:grpSpPr>
          <p:sp>
            <p:nvSpPr>
              <p:cNvPr id="7" name="Anello 6"/>
              <p:cNvSpPr>
                <a:spLocks noChangeAspect="1"/>
              </p:cNvSpPr>
              <p:nvPr/>
            </p:nvSpPr>
            <p:spPr>
              <a:xfrm>
                <a:off x="3356992" y="265529"/>
                <a:ext cx="792000" cy="792088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ttangolo 7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9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ttangolo 5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87598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91680" y="836711"/>
            <a:ext cx="72728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7200" b="1" dirty="0" smtClean="0"/>
              <a:t>SOLIDI</a:t>
            </a:r>
            <a:endParaRPr lang="it-IT" sz="7200" b="1" dirty="0"/>
          </a:p>
          <a:p>
            <a:pPr algn="ctr"/>
            <a:r>
              <a:rPr lang="it-IT" sz="7200" b="1" dirty="0" smtClean="0"/>
              <a:t>ORGANICI</a:t>
            </a:r>
          </a:p>
          <a:p>
            <a:pPr algn="ctr"/>
            <a:r>
              <a:rPr lang="it-IT" sz="4000" b="1" dirty="0" smtClean="0"/>
              <a:t>(guanti, filtri, lastrine, vetreria rotta sporca e materiale sporco di </a:t>
            </a:r>
            <a:r>
              <a:rPr lang="it-IT" sz="4000" b="1" dirty="0" err="1" smtClean="0"/>
              <a:t>sost</a:t>
            </a:r>
            <a:r>
              <a:rPr lang="it-IT" sz="4000" b="1" dirty="0" smtClean="0"/>
              <a:t>. </a:t>
            </a:r>
            <a:r>
              <a:rPr lang="it-IT" sz="4000" b="1" dirty="0" err="1"/>
              <a:t>o</a:t>
            </a:r>
            <a:r>
              <a:rPr lang="it-IT" sz="4000" b="1" dirty="0" err="1" smtClean="0"/>
              <a:t>rg</a:t>
            </a:r>
            <a:r>
              <a:rPr lang="it-IT" sz="4000" b="1" dirty="0" smtClean="0"/>
              <a:t>.)</a:t>
            </a:r>
          </a:p>
          <a:p>
            <a:pPr algn="ctr"/>
            <a:r>
              <a:rPr lang="it-IT" sz="3600" dirty="0" smtClean="0"/>
              <a:t>Verificare pericolosità</a:t>
            </a:r>
            <a:endParaRPr lang="it-IT" sz="3600" dirty="0"/>
          </a:p>
        </p:txBody>
      </p:sp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86177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212976"/>
            <a:ext cx="1260140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49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1197414" y="2210683"/>
            <a:ext cx="1389943" cy="1455924"/>
            <a:chOff x="14630" y="21945"/>
            <a:chExt cx="859215" cy="869986"/>
          </a:xfrm>
        </p:grpSpPr>
        <p:grpSp>
          <p:nvGrpSpPr>
            <p:cNvPr id="5" name="Gruppo 4"/>
            <p:cNvGrpSpPr/>
            <p:nvPr/>
          </p:nvGrpSpPr>
          <p:grpSpPr>
            <a:xfrm>
              <a:off x="44624" y="56456"/>
              <a:ext cx="792000" cy="792088"/>
              <a:chOff x="3356992" y="265529"/>
              <a:chExt cx="792000" cy="792088"/>
            </a:xfrm>
          </p:grpSpPr>
          <p:sp>
            <p:nvSpPr>
              <p:cNvPr id="7" name="Anello 6"/>
              <p:cNvSpPr>
                <a:spLocks noChangeAspect="1"/>
              </p:cNvSpPr>
              <p:nvPr/>
            </p:nvSpPr>
            <p:spPr>
              <a:xfrm>
                <a:off x="3356992" y="265529"/>
                <a:ext cx="792000" cy="792088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ttangolo 7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9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ttangolo 5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3131840" y="1230485"/>
            <a:ext cx="45365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800" b="1" dirty="0" smtClean="0"/>
              <a:t>VETRO </a:t>
            </a:r>
          </a:p>
          <a:p>
            <a:r>
              <a:rPr lang="it-IT" sz="8800" b="1" dirty="0" smtClean="0"/>
              <a:t>ROTTO</a:t>
            </a:r>
          </a:p>
          <a:p>
            <a:r>
              <a:rPr lang="it-IT" sz="8800" b="1" dirty="0" smtClean="0"/>
              <a:t>PULITO</a:t>
            </a:r>
            <a:endParaRPr lang="it-IT" sz="8800" b="1" dirty="0"/>
          </a:p>
        </p:txBody>
      </p:sp>
    </p:spTree>
    <p:extLst>
      <p:ext uri="{BB962C8B-B14F-4D97-AF65-F5344CB8AC3E}">
        <p14:creationId xmlns:p14="http://schemas.microsoft.com/office/powerpoint/2010/main" val="334438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unece.org/fileadmin/DAM/trans/danger/publi/ghs/pictograms/skull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33" y="1628800"/>
            <a:ext cx="100664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7050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7050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http://www.unece.org/fileadmin/DAM/trans/danger/publi/ghs/pictograms/silhouete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2880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3347864" y="1412776"/>
            <a:ext cx="51845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 smtClean="0"/>
              <a:t>SOLUZIONI </a:t>
            </a:r>
          </a:p>
          <a:p>
            <a:r>
              <a:rPr lang="it-IT" sz="6000" dirty="0" smtClean="0"/>
              <a:t>BASICHE con</a:t>
            </a:r>
            <a:endParaRPr lang="it-IT" sz="6000" dirty="0"/>
          </a:p>
          <a:p>
            <a:r>
              <a:rPr lang="it-IT" sz="6600" b="1" dirty="0" smtClean="0"/>
              <a:t>CIANURI</a:t>
            </a:r>
            <a:endParaRPr lang="it-IT" sz="6600" b="1" dirty="0"/>
          </a:p>
        </p:txBody>
      </p:sp>
    </p:spTree>
    <p:extLst>
      <p:ext uri="{BB962C8B-B14F-4D97-AF65-F5344CB8AC3E}">
        <p14:creationId xmlns:p14="http://schemas.microsoft.com/office/powerpoint/2010/main" val="1847743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1268760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 smtClean="0"/>
              <a:t>SOLO</a:t>
            </a:r>
          </a:p>
          <a:p>
            <a:pPr algn="ctr"/>
            <a:r>
              <a:rPr lang="it-IT" sz="12000" b="1" dirty="0" smtClean="0"/>
              <a:t>CARTA</a:t>
            </a:r>
            <a:endParaRPr lang="it-IT" sz="12000" b="1" dirty="0"/>
          </a:p>
        </p:txBody>
      </p:sp>
    </p:spTree>
    <p:extLst>
      <p:ext uri="{BB962C8B-B14F-4D97-AF65-F5344CB8AC3E}">
        <p14:creationId xmlns:p14="http://schemas.microsoft.com/office/powerpoint/2010/main" val="1372779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1268760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 smtClean="0"/>
              <a:t>SOLO</a:t>
            </a:r>
          </a:p>
          <a:p>
            <a:pPr algn="ctr"/>
            <a:r>
              <a:rPr lang="it-IT" sz="12000" b="1" smtClean="0"/>
              <a:t>PLASTICA</a:t>
            </a:r>
            <a:endParaRPr lang="it-IT" sz="12000" b="1" dirty="0"/>
          </a:p>
        </p:txBody>
      </p:sp>
    </p:spTree>
    <p:extLst>
      <p:ext uri="{BB962C8B-B14F-4D97-AF65-F5344CB8AC3E}">
        <p14:creationId xmlns:p14="http://schemas.microsoft.com/office/powerpoint/2010/main" val="1308857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926487"/>
            <a:ext cx="6128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latin typeface="Arial Narrow" panose="020B0606020202030204" pitchFamily="34" charset="0"/>
              </a:rPr>
              <a:t>Idrossido di potassio</a:t>
            </a:r>
            <a:endParaRPr lang="it-IT" sz="2800" b="1" dirty="0">
              <a:latin typeface="Arial Narrow" panose="020B0606020202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996952"/>
            <a:ext cx="565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KOH </a:t>
            </a:r>
            <a:endParaRPr lang="it-IT" sz="96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26487"/>
            <a:ext cx="1756699" cy="175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06637"/>
            <a:ext cx="1761641" cy="176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56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23728" y="1124745"/>
            <a:ext cx="4824536" cy="37444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000" b="1" dirty="0" smtClean="0"/>
              <a:t>LIQUIDI</a:t>
            </a:r>
          </a:p>
          <a:p>
            <a:pPr marL="0" indent="0" algn="ctr">
              <a:buNone/>
            </a:pPr>
            <a:r>
              <a:rPr lang="it-IT" sz="6000" b="1" dirty="0" smtClean="0"/>
              <a:t> ACQUOSI ORGANICI</a:t>
            </a:r>
          </a:p>
          <a:p>
            <a:pPr marL="0" indent="0" algn="ctr">
              <a:buNone/>
            </a:pPr>
            <a:r>
              <a:rPr lang="it-IT" sz="2400" dirty="0" smtClean="0"/>
              <a:t>DA CLASSIFICARE</a:t>
            </a:r>
            <a:endParaRPr lang="it-IT" sz="2400" dirty="0"/>
          </a:p>
        </p:txBody>
      </p:sp>
      <p:pic>
        <p:nvPicPr>
          <p:cNvPr id="4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1294254" cy="12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0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1680" y="805978"/>
            <a:ext cx="7344816" cy="55033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6000" b="1" dirty="0" smtClean="0"/>
              <a:t>LIQUIDI</a:t>
            </a:r>
            <a:r>
              <a:rPr lang="it-IT" sz="6000" dirty="0" smtClean="0"/>
              <a:t> </a:t>
            </a:r>
            <a:endParaRPr lang="it-IT" sz="6000" b="1" dirty="0" smtClean="0"/>
          </a:p>
          <a:p>
            <a:pPr marL="0" indent="0" algn="ctr">
              <a:buNone/>
            </a:pPr>
            <a:r>
              <a:rPr lang="it-IT" sz="6000" b="1" dirty="0" smtClean="0"/>
              <a:t>INORGANICI</a:t>
            </a:r>
          </a:p>
          <a:p>
            <a:pPr marL="0" indent="0" algn="ctr">
              <a:buNone/>
            </a:pPr>
            <a:r>
              <a:rPr lang="it-IT" sz="4000" dirty="0" smtClean="0"/>
              <a:t>CONTENENTI</a:t>
            </a:r>
          </a:p>
          <a:p>
            <a:pPr marL="0" indent="0" algn="ctr">
              <a:buNone/>
            </a:pPr>
            <a:r>
              <a:rPr lang="it-IT" sz="6000" b="1" dirty="0" smtClean="0"/>
              <a:t>METALLI PESANTI</a:t>
            </a:r>
          </a:p>
          <a:p>
            <a:pPr marL="0" indent="0" algn="ctr">
              <a:buNone/>
            </a:pPr>
            <a:r>
              <a:rPr lang="it-IT" sz="4000" dirty="0" smtClean="0"/>
              <a:t>(Sb, </a:t>
            </a:r>
            <a:r>
              <a:rPr lang="it-IT" sz="4000" dirty="0" err="1" smtClean="0"/>
              <a:t>As</a:t>
            </a:r>
            <a:r>
              <a:rPr lang="it-IT" sz="4000" dirty="0" smtClean="0"/>
              <a:t>, </a:t>
            </a:r>
            <a:r>
              <a:rPr lang="it-IT" sz="4000" dirty="0" err="1" smtClean="0"/>
              <a:t>Cd</a:t>
            </a:r>
            <a:r>
              <a:rPr lang="it-IT" sz="4000" dirty="0" smtClean="0"/>
              <a:t>, Cr, Cu, Pb, Hg, Ni, Se, Te, </a:t>
            </a:r>
            <a:r>
              <a:rPr lang="it-IT" sz="4000" dirty="0" err="1" smtClean="0"/>
              <a:t>Tl</a:t>
            </a:r>
            <a:r>
              <a:rPr lang="it-IT" sz="4000" dirty="0" smtClean="0"/>
              <a:t>, Sn, Co, Bi)</a:t>
            </a:r>
            <a:endParaRPr lang="it-IT" sz="4000" dirty="0"/>
          </a:p>
        </p:txBody>
      </p:sp>
      <p:pic>
        <p:nvPicPr>
          <p:cNvPr id="5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4" y="2564904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4" y="4005064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http://www.unece.org/fileadmin/DAM/trans/danger/publi/ghs/pictograms/silhouet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4" y="1340768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6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14" y="4005064"/>
            <a:ext cx="1295724" cy="129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www.unece.org/fileadmin/DAM/trans/danger/publi/ghs/pictograms/flamme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129425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contenuto 2"/>
          <p:cNvSpPr txBox="1">
            <a:spLocks/>
          </p:cNvSpPr>
          <p:nvPr/>
        </p:nvSpPr>
        <p:spPr>
          <a:xfrm>
            <a:off x="2494302" y="1844824"/>
            <a:ext cx="6203032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 smtClean="0"/>
              <a:t>LIQUIDI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 smtClean="0"/>
              <a:t>ORGANICI</a:t>
            </a:r>
          </a:p>
        </p:txBody>
      </p:sp>
      <p:pic>
        <p:nvPicPr>
          <p:cNvPr id="8" name="Picture 20" descr="http://www.unece.org/fileadmin/DAM/trans/danger/publi/ghs/pictograms/silhouet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27" y="249289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9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14" y="4005064"/>
            <a:ext cx="1295724" cy="129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www.unece.org/fileadmin/DAM/trans/danger/publi/ghs/pictograms/flamme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129425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contenuto 2"/>
          <p:cNvSpPr txBox="1">
            <a:spLocks/>
          </p:cNvSpPr>
          <p:nvPr/>
        </p:nvSpPr>
        <p:spPr>
          <a:xfrm>
            <a:off x="1569369" y="1556792"/>
            <a:ext cx="7488832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 smtClean="0"/>
              <a:t>LIQUIDI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 smtClean="0"/>
              <a:t>ORGANICI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6000" dirty="0"/>
              <a:t>c</a:t>
            </a:r>
            <a:r>
              <a:rPr lang="it-IT" sz="6000" dirty="0" smtClean="0"/>
              <a:t>on clorurati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6000" b="1" dirty="0" smtClean="0"/>
              <a:t>CHCl3/CDCl3 e CCl4</a:t>
            </a:r>
          </a:p>
        </p:txBody>
      </p:sp>
      <p:pic>
        <p:nvPicPr>
          <p:cNvPr id="8" name="Picture 20" descr="http://www.unece.org/fileadmin/DAM/trans/danger/publi/ghs/pictograms/silhouet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27" y="249289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92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128" y="620688"/>
            <a:ext cx="7848872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600" b="1" dirty="0" smtClean="0"/>
              <a:t>SOLIDI</a:t>
            </a:r>
          </a:p>
          <a:p>
            <a:pPr marL="0" indent="0" algn="ctr">
              <a:buNone/>
            </a:pPr>
            <a:r>
              <a:rPr lang="it-IT" sz="6600" b="1" dirty="0" smtClean="0"/>
              <a:t>INORGANICI</a:t>
            </a:r>
          </a:p>
          <a:p>
            <a:pPr marL="0" indent="0" algn="ctr">
              <a:buNone/>
            </a:pPr>
            <a:r>
              <a:rPr lang="it-IT" sz="6000" dirty="0" smtClean="0"/>
              <a:t>CON METALLI PESANTI </a:t>
            </a:r>
            <a:r>
              <a:rPr lang="it-IT" sz="3500" dirty="0" smtClean="0"/>
              <a:t>(Sb</a:t>
            </a:r>
            <a:r>
              <a:rPr lang="it-IT" sz="3500" dirty="0"/>
              <a:t>, </a:t>
            </a:r>
            <a:r>
              <a:rPr lang="it-IT" sz="3500" dirty="0" err="1"/>
              <a:t>As</a:t>
            </a:r>
            <a:r>
              <a:rPr lang="it-IT" sz="3500" dirty="0"/>
              <a:t>, </a:t>
            </a:r>
            <a:r>
              <a:rPr lang="it-IT" sz="3500" dirty="0" err="1"/>
              <a:t>Cd</a:t>
            </a:r>
            <a:r>
              <a:rPr lang="it-IT" sz="3500" dirty="0"/>
              <a:t>, </a:t>
            </a:r>
            <a:r>
              <a:rPr lang="it-IT" sz="3500" dirty="0" smtClean="0"/>
              <a:t>Cr, </a:t>
            </a:r>
            <a:r>
              <a:rPr lang="it-IT" sz="3500" dirty="0"/>
              <a:t>Cu, Pb, Hg, Ni, Se, Te, </a:t>
            </a:r>
            <a:r>
              <a:rPr lang="it-IT" sz="3500" dirty="0" err="1"/>
              <a:t>Tl</a:t>
            </a:r>
            <a:r>
              <a:rPr lang="it-IT" sz="3500" dirty="0"/>
              <a:t>, </a:t>
            </a:r>
            <a:r>
              <a:rPr lang="it-IT" sz="3500" dirty="0" smtClean="0"/>
              <a:t>Sn, Co, Bi)</a:t>
            </a:r>
            <a:endParaRPr lang="it-IT" sz="3500" dirty="0"/>
          </a:p>
          <a:p>
            <a:pPr marL="0" indent="0" algn="ctr">
              <a:buNone/>
            </a:pPr>
            <a:endParaRPr lang="it-IT" sz="6600" dirty="0" smtClean="0"/>
          </a:p>
          <a:p>
            <a:pPr marL="0" indent="0" algn="ctr">
              <a:buNone/>
            </a:pPr>
            <a:endParaRPr lang="it-IT" sz="6600" dirty="0" smtClean="0"/>
          </a:p>
          <a:p>
            <a:pPr marL="0" indent="0" algn="ctr">
              <a:buNone/>
            </a:pPr>
            <a:endParaRPr lang="it-IT" sz="6600" dirty="0" smtClean="0"/>
          </a:p>
          <a:p>
            <a:pPr marL="0" indent="0" algn="ctr">
              <a:buNone/>
            </a:pPr>
            <a:endParaRPr lang="it-IT" sz="6600" dirty="0"/>
          </a:p>
        </p:txBody>
      </p:sp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212976"/>
            <a:ext cx="1260140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ece.org/fileadmin/DAM/trans/danger/publi/ghs/pictograms/skull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3" y="1628799"/>
            <a:ext cx="1332148" cy="133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83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128" y="620688"/>
            <a:ext cx="7848872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6600" b="1" dirty="0" smtClean="0"/>
              <a:t>SOLIDI</a:t>
            </a:r>
          </a:p>
          <a:p>
            <a:pPr marL="0" indent="0" algn="ctr">
              <a:buNone/>
            </a:pPr>
            <a:r>
              <a:rPr lang="it-IT" sz="6000" b="1" dirty="0" smtClean="0"/>
              <a:t>CON METALLI PESANTI</a:t>
            </a:r>
          </a:p>
          <a:p>
            <a:pPr marL="0" indent="0" algn="ctr">
              <a:buNone/>
            </a:pPr>
            <a:r>
              <a:rPr lang="it-IT" sz="6000" dirty="0" smtClean="0"/>
              <a:t> </a:t>
            </a:r>
            <a:r>
              <a:rPr lang="it-IT" sz="3500" dirty="0" smtClean="0"/>
              <a:t>(Sb</a:t>
            </a:r>
            <a:r>
              <a:rPr lang="it-IT" sz="3500" dirty="0"/>
              <a:t>, </a:t>
            </a:r>
            <a:r>
              <a:rPr lang="it-IT" sz="3500" dirty="0" err="1"/>
              <a:t>As</a:t>
            </a:r>
            <a:r>
              <a:rPr lang="it-IT" sz="3500" dirty="0"/>
              <a:t>, </a:t>
            </a:r>
            <a:r>
              <a:rPr lang="it-IT" sz="3500" dirty="0" err="1"/>
              <a:t>Cd</a:t>
            </a:r>
            <a:r>
              <a:rPr lang="it-IT" sz="3500" dirty="0"/>
              <a:t>, </a:t>
            </a:r>
            <a:r>
              <a:rPr lang="it-IT" sz="3500" dirty="0" smtClean="0"/>
              <a:t>Cr, </a:t>
            </a:r>
            <a:r>
              <a:rPr lang="it-IT" sz="3500" dirty="0"/>
              <a:t>Cu, Pb, Hg, Ni, Se, Te, </a:t>
            </a:r>
            <a:r>
              <a:rPr lang="it-IT" sz="3500" dirty="0" err="1"/>
              <a:t>Tl</a:t>
            </a:r>
            <a:r>
              <a:rPr lang="it-IT" sz="3500" dirty="0"/>
              <a:t>, </a:t>
            </a:r>
            <a:r>
              <a:rPr lang="it-IT" sz="3500" dirty="0" smtClean="0"/>
              <a:t>Sn, Co, Bi)</a:t>
            </a:r>
            <a:endParaRPr lang="it-IT" sz="3500" dirty="0"/>
          </a:p>
          <a:p>
            <a:pPr marL="0" indent="0" algn="ctr">
              <a:buNone/>
            </a:pPr>
            <a:endParaRPr lang="it-IT" sz="6600" dirty="0" smtClean="0"/>
          </a:p>
          <a:p>
            <a:pPr marL="0" indent="0" algn="ctr">
              <a:buNone/>
            </a:pPr>
            <a:endParaRPr lang="it-IT" sz="6600" dirty="0" smtClean="0"/>
          </a:p>
          <a:p>
            <a:pPr marL="0" indent="0" algn="ctr">
              <a:buNone/>
            </a:pPr>
            <a:endParaRPr lang="it-IT" sz="6600" dirty="0" smtClean="0"/>
          </a:p>
          <a:p>
            <a:pPr marL="0" indent="0" algn="ctr">
              <a:buNone/>
            </a:pPr>
            <a:endParaRPr lang="it-IT" sz="6600" dirty="0"/>
          </a:p>
        </p:txBody>
      </p:sp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212976"/>
            <a:ext cx="1260140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ece.org/fileadmin/DAM/trans/danger/publi/ghs/pictograms/skull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99" y="1700808"/>
            <a:ext cx="122235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36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7200" b="1" dirty="0" smtClean="0"/>
          </a:p>
          <a:p>
            <a:pPr marL="0" indent="0" algn="ctr">
              <a:buNone/>
            </a:pPr>
            <a:r>
              <a:rPr lang="it-IT" sz="7200" b="1" dirty="0" smtClean="0"/>
              <a:t>SOLIDI</a:t>
            </a:r>
            <a:endParaRPr lang="it-IT" sz="7200" b="1" dirty="0"/>
          </a:p>
          <a:p>
            <a:pPr marL="0" indent="0" algn="ctr">
              <a:buNone/>
            </a:pPr>
            <a:r>
              <a:rPr lang="it-IT" sz="7200" b="1" dirty="0" smtClean="0"/>
              <a:t>NON</a:t>
            </a:r>
            <a:r>
              <a:rPr lang="it-IT" sz="7200" dirty="0" smtClean="0"/>
              <a:t> PERICOLOSI</a:t>
            </a:r>
            <a:endParaRPr lang="it-IT" sz="7200" dirty="0"/>
          </a:p>
        </p:txBody>
      </p:sp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549511" y="703535"/>
            <a:ext cx="1389943" cy="1455924"/>
            <a:chOff x="14630" y="21945"/>
            <a:chExt cx="859215" cy="869986"/>
          </a:xfrm>
        </p:grpSpPr>
        <p:grpSp>
          <p:nvGrpSpPr>
            <p:cNvPr id="5" name="Gruppo 4"/>
            <p:cNvGrpSpPr/>
            <p:nvPr/>
          </p:nvGrpSpPr>
          <p:grpSpPr>
            <a:xfrm>
              <a:off x="44624" y="56456"/>
              <a:ext cx="792000" cy="792088"/>
              <a:chOff x="3356992" y="265529"/>
              <a:chExt cx="792000" cy="792088"/>
            </a:xfrm>
          </p:grpSpPr>
          <p:sp>
            <p:nvSpPr>
              <p:cNvPr id="7" name="Anello 6"/>
              <p:cNvSpPr>
                <a:spLocks noChangeAspect="1"/>
              </p:cNvSpPr>
              <p:nvPr/>
            </p:nvSpPr>
            <p:spPr>
              <a:xfrm>
                <a:off x="3356992" y="265529"/>
                <a:ext cx="792000" cy="792088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ttangolo 7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9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ttangolo 5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19271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1979712" y="1052736"/>
            <a:ext cx="6707088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 smtClean="0"/>
              <a:t>LIQUIDI</a:t>
            </a:r>
            <a:endParaRPr lang="it-IT" sz="72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 smtClean="0"/>
              <a:t>INORGANICI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5400" b="1" dirty="0" smtClean="0"/>
              <a:t>(acidi, basi, soluzioni di altri metalli)</a:t>
            </a:r>
          </a:p>
        </p:txBody>
      </p:sp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4" y="119675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4" y="2564904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4" y="407707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70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194</Words>
  <Application>Microsoft Office PowerPoint</Application>
  <PresentationFormat>Presentazione su schermo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 Sighi</dc:creator>
  <cp:lastModifiedBy>francy</cp:lastModifiedBy>
  <cp:revision>37</cp:revision>
  <cp:lastPrinted>2017-10-23T10:57:00Z</cp:lastPrinted>
  <dcterms:created xsi:type="dcterms:W3CDTF">2015-09-22T10:32:50Z</dcterms:created>
  <dcterms:modified xsi:type="dcterms:W3CDTF">2018-05-04T11:03:27Z</dcterms:modified>
</cp:coreProperties>
</file>