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4"/>
  </p:handoutMasterIdLst>
  <p:sldIdLst>
    <p:sldId id="257" r:id="rId2"/>
    <p:sldId id="266" r:id="rId3"/>
    <p:sldId id="258" r:id="rId4"/>
    <p:sldId id="259" r:id="rId5"/>
    <p:sldId id="274" r:id="rId6"/>
    <p:sldId id="260" r:id="rId7"/>
    <p:sldId id="270" r:id="rId8"/>
    <p:sldId id="261" r:id="rId9"/>
    <p:sldId id="262" r:id="rId10"/>
    <p:sldId id="263" r:id="rId11"/>
    <p:sldId id="275" r:id="rId12"/>
    <p:sldId id="264" r:id="rId13"/>
  </p:sldIdLst>
  <p:sldSz cx="9144000" cy="6858000" type="screen4x3"/>
  <p:notesSz cx="6735763" cy="98663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>
          <p15:clr>
            <a:srgbClr val="A4A3A4"/>
          </p15:clr>
        </p15:guide>
        <p15:guide id="2" pos="212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102" y="8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2040" y="-72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0" cy="493316"/>
          </a:xfrm>
          <a:prstGeom prst="rect">
            <a:avLst/>
          </a:prstGeom>
        </p:spPr>
        <p:txBody>
          <a:bodyPr vert="horz" lIns="90745" tIns="45373" rIns="90745" bIns="45373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15375" y="0"/>
            <a:ext cx="2918830" cy="493316"/>
          </a:xfrm>
          <a:prstGeom prst="rect">
            <a:avLst/>
          </a:prstGeom>
        </p:spPr>
        <p:txBody>
          <a:bodyPr vert="horz" lIns="90745" tIns="45373" rIns="90745" bIns="45373" rtlCol="0"/>
          <a:lstStyle>
            <a:lvl1pPr algn="r">
              <a:defRPr sz="1200"/>
            </a:lvl1pPr>
          </a:lstStyle>
          <a:p>
            <a:fld id="{A8E367EC-EBE7-4EF8-9D6F-4B85945A860C}" type="datetimeFigureOut">
              <a:rPr lang="it-IT" smtClean="0"/>
              <a:t>12/02/2021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1" y="9371284"/>
            <a:ext cx="2918830" cy="493316"/>
          </a:xfrm>
          <a:prstGeom prst="rect">
            <a:avLst/>
          </a:prstGeom>
        </p:spPr>
        <p:txBody>
          <a:bodyPr vert="horz" lIns="90745" tIns="45373" rIns="90745" bIns="45373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15375" y="9371284"/>
            <a:ext cx="2918830" cy="493316"/>
          </a:xfrm>
          <a:prstGeom prst="rect">
            <a:avLst/>
          </a:prstGeom>
        </p:spPr>
        <p:txBody>
          <a:bodyPr vert="horz" lIns="90745" tIns="45373" rIns="90745" bIns="45373" rtlCol="0" anchor="b"/>
          <a:lstStyle>
            <a:lvl1pPr algn="r">
              <a:defRPr sz="1200"/>
            </a:lvl1pPr>
          </a:lstStyle>
          <a:p>
            <a:fld id="{191028AD-6DEF-444D-9F23-2C96C02567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84020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38D8-AEC5-4FB4-915D-5E774DE5BE99}" type="datetimeFigureOut">
              <a:rPr lang="it-IT" smtClean="0"/>
              <a:t>12/02/2021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3DC3B-817F-4AD9-9953-91F9093091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4349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38D8-AEC5-4FB4-915D-5E774DE5BE99}" type="datetimeFigureOut">
              <a:rPr lang="it-IT" smtClean="0"/>
              <a:t>12/02/2021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3DC3B-817F-4AD9-9953-91F9093091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724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38D8-AEC5-4FB4-915D-5E774DE5BE99}" type="datetimeFigureOut">
              <a:rPr lang="it-IT" smtClean="0"/>
              <a:t>12/02/2021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3DC3B-817F-4AD9-9953-91F9093091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4106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38D8-AEC5-4FB4-915D-5E774DE5BE99}" type="datetimeFigureOut">
              <a:rPr lang="it-IT" smtClean="0"/>
              <a:t>12/02/2021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3DC3B-817F-4AD9-9953-91F9093091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0073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38D8-AEC5-4FB4-915D-5E774DE5BE99}" type="datetimeFigureOut">
              <a:rPr lang="it-IT" smtClean="0"/>
              <a:t>12/02/2021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3DC3B-817F-4AD9-9953-91F9093091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1605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38D8-AEC5-4FB4-915D-5E774DE5BE99}" type="datetimeFigureOut">
              <a:rPr lang="it-IT" smtClean="0"/>
              <a:t>12/02/2021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3DC3B-817F-4AD9-9953-91F9093091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0026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38D8-AEC5-4FB4-915D-5E774DE5BE99}" type="datetimeFigureOut">
              <a:rPr lang="it-IT" smtClean="0"/>
              <a:t>12/02/2021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3DC3B-817F-4AD9-9953-91F9093091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4844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38D8-AEC5-4FB4-915D-5E774DE5BE99}" type="datetimeFigureOut">
              <a:rPr lang="it-IT" smtClean="0"/>
              <a:t>12/02/2021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3DC3B-817F-4AD9-9953-91F9093091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2459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38D8-AEC5-4FB4-915D-5E774DE5BE99}" type="datetimeFigureOut">
              <a:rPr lang="it-IT" smtClean="0"/>
              <a:t>12/02/2021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3DC3B-817F-4AD9-9953-91F9093091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9427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38D8-AEC5-4FB4-915D-5E774DE5BE99}" type="datetimeFigureOut">
              <a:rPr lang="it-IT" smtClean="0"/>
              <a:t>12/02/2021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3DC3B-817F-4AD9-9953-91F9093091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7333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38D8-AEC5-4FB4-915D-5E774DE5BE99}" type="datetimeFigureOut">
              <a:rPr lang="it-IT" smtClean="0"/>
              <a:t>12/02/2021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3DC3B-817F-4AD9-9953-91F9093091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8934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238D8-AEC5-4FB4-915D-5E774DE5BE99}" type="datetimeFigureOut">
              <a:rPr lang="it-IT" smtClean="0"/>
              <a:t>12/02/2021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3DC3B-817F-4AD9-9953-91F9093091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4911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gif"/><Relationship Id="rId7" Type="http://schemas.openxmlformats.org/officeDocument/2006/relationships/image" Target="../media/image11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2.gif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image" Target="../media/image2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1124744"/>
            <a:ext cx="8640960" cy="54726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6000" b="1" dirty="0"/>
              <a:t>LIQUIDI</a:t>
            </a:r>
          </a:p>
          <a:p>
            <a:pPr marL="0" indent="0" algn="ctr">
              <a:buNone/>
            </a:pPr>
            <a:r>
              <a:rPr lang="it-IT" sz="6000" b="1" dirty="0"/>
              <a:t>ACQUOSI</a:t>
            </a:r>
          </a:p>
          <a:p>
            <a:pPr marL="0" indent="0" algn="ctr">
              <a:buNone/>
            </a:pPr>
            <a:r>
              <a:rPr lang="it-IT" sz="3600" dirty="0"/>
              <a:t>Soluzioni molto diluite con </a:t>
            </a:r>
          </a:p>
          <a:p>
            <a:pPr marL="0" indent="0" algn="ctr">
              <a:buNone/>
            </a:pPr>
            <a:r>
              <a:rPr lang="it-IT" sz="3600" dirty="0"/>
              <a:t>concentrazioni &lt;0,1%</a:t>
            </a:r>
          </a:p>
          <a:p>
            <a:pPr marL="0" indent="0" algn="ctr">
              <a:buNone/>
            </a:pPr>
            <a:r>
              <a:rPr lang="it-IT" sz="6000" b="1" dirty="0"/>
              <a:t>NON</a:t>
            </a:r>
            <a:r>
              <a:rPr lang="it-IT" sz="6000" dirty="0"/>
              <a:t> PERICOLOSO</a:t>
            </a:r>
          </a:p>
          <a:p>
            <a:pPr marL="0" indent="0" algn="ctr">
              <a:buNone/>
            </a:pPr>
            <a:r>
              <a:rPr lang="it-IT" dirty="0"/>
              <a:t>(INORGANICO, </a:t>
            </a:r>
            <a:r>
              <a:rPr lang="it-IT" b="1" dirty="0"/>
              <a:t>NO</a:t>
            </a:r>
            <a:r>
              <a:rPr lang="it-IT" dirty="0"/>
              <a:t> Me PESANTI)</a:t>
            </a:r>
          </a:p>
          <a:p>
            <a:pPr marL="0" indent="0" algn="ctr">
              <a:buNone/>
            </a:pPr>
            <a:endParaRPr lang="it-IT" sz="4400" dirty="0"/>
          </a:p>
        </p:txBody>
      </p:sp>
      <p:grpSp>
        <p:nvGrpSpPr>
          <p:cNvPr id="4" name="Gruppo 3"/>
          <p:cNvGrpSpPr>
            <a:grpSpLocks noChangeAspect="1"/>
          </p:cNvGrpSpPr>
          <p:nvPr/>
        </p:nvGrpSpPr>
        <p:grpSpPr>
          <a:xfrm>
            <a:off x="539467" y="505679"/>
            <a:ext cx="1389943" cy="1455924"/>
            <a:chOff x="14630" y="21945"/>
            <a:chExt cx="859215" cy="869986"/>
          </a:xfrm>
        </p:grpSpPr>
        <p:grpSp>
          <p:nvGrpSpPr>
            <p:cNvPr id="5" name="Gruppo 4"/>
            <p:cNvGrpSpPr/>
            <p:nvPr/>
          </p:nvGrpSpPr>
          <p:grpSpPr>
            <a:xfrm>
              <a:off x="44624" y="56456"/>
              <a:ext cx="792000" cy="792088"/>
              <a:chOff x="3356992" y="265529"/>
              <a:chExt cx="792000" cy="792088"/>
            </a:xfrm>
          </p:grpSpPr>
          <p:sp>
            <p:nvSpPr>
              <p:cNvPr id="7" name="Anello 6"/>
              <p:cNvSpPr>
                <a:spLocks noChangeAspect="1"/>
              </p:cNvSpPr>
              <p:nvPr/>
            </p:nvSpPr>
            <p:spPr>
              <a:xfrm>
                <a:off x="3356992" y="265529"/>
                <a:ext cx="792000" cy="792088"/>
              </a:xfrm>
              <a:prstGeom prst="donut">
                <a:avLst/>
              </a:prstGeom>
              <a:solidFill>
                <a:srgbClr val="92D050"/>
              </a:solidFill>
              <a:ln>
                <a:solidFill>
                  <a:srgbClr val="00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Rettangolo 7"/>
              <p:cNvSpPr>
                <a:spLocks noChangeAspect="1"/>
              </p:cNvSpPr>
              <p:nvPr/>
            </p:nvSpPr>
            <p:spPr>
              <a:xfrm rot="1218124">
                <a:off x="3431292" y="338768"/>
                <a:ext cx="648000" cy="64800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prstTxWarp prst="textArchDown">
                  <a:avLst>
                    <a:gd name="adj" fmla="val 20491918"/>
                  </a:avLst>
                </a:prstTxWarp>
                <a:spAutoFit/>
              </a:bodyPr>
              <a:lstStyle/>
              <a:p>
                <a:pPr algn="ctr"/>
                <a:r>
                  <a:rPr lang="it-IT" cap="none" spc="0" dirty="0">
                    <a:ln w="10541" cmpd="sng">
                      <a:solidFill>
                        <a:srgbClr val="006600"/>
                      </a:solidFill>
                      <a:prstDash val="solid"/>
                    </a:ln>
                    <a:solidFill>
                      <a:srgbClr val="006600"/>
                    </a:solidFill>
                    <a:effectLst/>
                  </a:rPr>
                  <a:t>NON PERICOLOSO</a:t>
                </a:r>
              </a:p>
            </p:txBody>
          </p:sp>
          <p:pic>
            <p:nvPicPr>
              <p:cNvPr id="9" name="Picture 14" descr="http://ebookspublishing.co/wp-content/uploads/2014/01/Checkmark.png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332" t="6865" r="7725" b="14648"/>
              <a:stretch/>
            </p:blipFill>
            <p:spPr bwMode="auto">
              <a:xfrm>
                <a:off x="3560316" y="294653"/>
                <a:ext cx="523509" cy="5469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Rettangolo 5"/>
            <p:cNvSpPr/>
            <p:nvPr/>
          </p:nvSpPr>
          <p:spPr>
            <a:xfrm>
              <a:off x="14630" y="21945"/>
              <a:ext cx="859215" cy="869986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8759863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91824" y="566946"/>
            <a:ext cx="896035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7200" b="1" dirty="0"/>
              <a:t>              CONTENITORI</a:t>
            </a:r>
          </a:p>
          <a:p>
            <a:pPr algn="ctr"/>
            <a:r>
              <a:rPr lang="it-IT" sz="7200" b="1" dirty="0"/>
              <a:t>             SPORCHI</a:t>
            </a:r>
          </a:p>
          <a:p>
            <a:pPr algn="ctr"/>
            <a:r>
              <a:rPr lang="it-IT" sz="4000" b="1" dirty="0"/>
              <a:t>(puntali, pipette, </a:t>
            </a:r>
            <a:r>
              <a:rPr lang="it-IT" sz="4000" b="1" dirty="0" err="1"/>
              <a:t>vials</a:t>
            </a:r>
            <a:r>
              <a:rPr lang="it-IT" sz="4000" b="1" dirty="0"/>
              <a:t>, </a:t>
            </a:r>
            <a:r>
              <a:rPr lang="it-IT" sz="4000" b="1" dirty="0" err="1"/>
              <a:t>eppendorf</a:t>
            </a:r>
            <a:r>
              <a:rPr lang="it-IT" sz="4000" b="1" dirty="0"/>
              <a:t>, </a:t>
            </a:r>
            <a:r>
              <a:rPr lang="it-IT" sz="4000" b="1" dirty="0" err="1"/>
              <a:t>falcon</a:t>
            </a:r>
            <a:r>
              <a:rPr lang="it-IT" sz="4000" b="1" dirty="0"/>
              <a:t> sporco di </a:t>
            </a:r>
            <a:r>
              <a:rPr lang="it-IT" sz="4000" b="1" dirty="0" err="1"/>
              <a:t>sost</a:t>
            </a:r>
            <a:r>
              <a:rPr lang="it-IT" sz="4000" b="1" dirty="0"/>
              <a:t>. </a:t>
            </a:r>
            <a:r>
              <a:rPr lang="it-IT" sz="4000" b="1" dirty="0" err="1"/>
              <a:t>org</a:t>
            </a:r>
            <a:r>
              <a:rPr lang="it-IT" sz="4000" b="1" dirty="0"/>
              <a:t>.)</a:t>
            </a:r>
          </a:p>
        </p:txBody>
      </p:sp>
      <p:pic>
        <p:nvPicPr>
          <p:cNvPr id="5" name="Picture 6" descr="http://www.unece.org/fileadmin/DAM/trans/danger/publi/ghs/pictograms/skull.gif">
            <a:extLst>
              <a:ext uri="{FF2B5EF4-FFF2-40B4-BE49-F238E27FC236}">
                <a16:creationId xmlns:a16="http://schemas.microsoft.com/office/drawing/2014/main" id="{9F4EEA72-2C3E-419A-B5FC-34B951ACC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88640"/>
            <a:ext cx="1599856" cy="1602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0" descr="http://www.unece.org/fileadmin/DAM/trans/danger/publi/ghs/pictograms/silhouete.gif">
            <a:extLst>
              <a:ext uri="{FF2B5EF4-FFF2-40B4-BE49-F238E27FC236}">
                <a16:creationId xmlns:a16="http://schemas.microsoft.com/office/drawing/2014/main" id="{8E0D2D10-E9B2-4EFD-B6FC-BF402BD5C5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55" y="1011476"/>
            <a:ext cx="1602184" cy="1602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8B5603F0-47CF-4EEF-8276-592D78398C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94" y="3534427"/>
            <a:ext cx="1816042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0B18C539-19F0-434A-9B88-8C2E66DB9C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2193" y="4106376"/>
            <a:ext cx="1837469" cy="17176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7E3A3454-D431-4909-AFCC-40E36B82F9AD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449161">
            <a:off x="5349494" y="4271923"/>
            <a:ext cx="1739410" cy="173941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223FBF34-0A3C-46AD-8851-2B0418A298C9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5538" y="5162489"/>
            <a:ext cx="2456779" cy="1842584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7701B58B-32EB-47DF-A0BC-75CF31F79C94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95397" y="4401221"/>
            <a:ext cx="2456779" cy="2456779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DE369B7F-0386-425A-9FC0-5F5B1202B254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24906" y="4178245"/>
            <a:ext cx="2456779" cy="2456779"/>
          </a:xfrm>
          <a:prstGeom prst="rect">
            <a:avLst/>
          </a:prstGeom>
        </p:spPr>
      </p:pic>
      <p:pic>
        <p:nvPicPr>
          <p:cNvPr id="13" name="Picture 4" descr="http://www.unece.org/fileadmin/DAM/trans/danger/publi/ghs/pictograms/exclam.gif">
            <a:extLst>
              <a:ext uri="{FF2B5EF4-FFF2-40B4-BE49-F238E27FC236}">
                <a16:creationId xmlns:a16="http://schemas.microsoft.com/office/drawing/2014/main" id="{1C7ACE8B-AA56-42F5-9FEA-4DB3D047A7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945" y="188641"/>
            <a:ext cx="1602183" cy="160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949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72008" y="404664"/>
            <a:ext cx="896448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7200" b="1" dirty="0"/>
              <a:t>SOLIDI</a:t>
            </a:r>
          </a:p>
          <a:p>
            <a:pPr algn="ctr"/>
            <a:r>
              <a:rPr lang="it-IT" sz="7200" b="1" dirty="0"/>
              <a:t>ORGANICI</a:t>
            </a:r>
          </a:p>
          <a:p>
            <a:pPr algn="ctr"/>
            <a:r>
              <a:rPr lang="it-IT" sz="4000" b="1" dirty="0"/>
              <a:t>(guanti, filtri, lastrine </a:t>
            </a:r>
            <a:r>
              <a:rPr lang="it-IT" sz="4000" b="1" dirty="0" err="1"/>
              <a:t>tlc</a:t>
            </a:r>
            <a:r>
              <a:rPr lang="it-IT" sz="4000" b="1" dirty="0"/>
              <a:t>, silice..</a:t>
            </a:r>
          </a:p>
          <a:p>
            <a:pPr algn="ctr"/>
            <a:r>
              <a:rPr lang="it-IT" sz="4000" b="1" dirty="0"/>
              <a:t>sporco di sostanze organiche)</a:t>
            </a:r>
          </a:p>
        </p:txBody>
      </p:sp>
      <p:pic>
        <p:nvPicPr>
          <p:cNvPr id="5" name="Picture 6" descr="http://www.unece.org/fileadmin/DAM/trans/danger/publi/ghs/pictograms/skull.gif">
            <a:extLst>
              <a:ext uri="{FF2B5EF4-FFF2-40B4-BE49-F238E27FC236}">
                <a16:creationId xmlns:a16="http://schemas.microsoft.com/office/drawing/2014/main" id="{2556531B-64F8-4BCD-9A62-8C8E70ABFE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" y="203147"/>
            <a:ext cx="1599856" cy="1602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0" descr="http://www.unece.org/fileadmin/DAM/trans/danger/publi/ghs/pictograms/silhouete.gif">
            <a:extLst>
              <a:ext uri="{FF2B5EF4-FFF2-40B4-BE49-F238E27FC236}">
                <a16:creationId xmlns:a16="http://schemas.microsoft.com/office/drawing/2014/main" id="{A5DD7D5E-E1D1-44C9-B5E0-86639AB70D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576" y="1034728"/>
            <a:ext cx="1602184" cy="1602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B5780911-B3F7-4D16-84CD-3345500F16F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2716" y="4293815"/>
            <a:ext cx="2375545" cy="2375545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C3F12895-96FF-4158-AE92-1131A81EE84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48261" y="3682707"/>
            <a:ext cx="2880320" cy="3075719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A85F11FA-39A3-445E-AA87-3EA8CD186F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8581" y="4617850"/>
            <a:ext cx="3051871" cy="1727474"/>
          </a:xfrm>
          <a:prstGeom prst="rect">
            <a:avLst/>
          </a:prstGeom>
        </p:spPr>
      </p:pic>
      <p:pic>
        <p:nvPicPr>
          <p:cNvPr id="10" name="Picture 4" descr="http://www.unece.org/fileadmin/DAM/trans/danger/publi/ghs/pictograms/exclam.gif">
            <a:extLst>
              <a:ext uri="{FF2B5EF4-FFF2-40B4-BE49-F238E27FC236}">
                <a16:creationId xmlns:a16="http://schemas.microsoft.com/office/drawing/2014/main" id="{1035B7EC-3B7A-4B69-A345-7CA8523A1E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945" y="188641"/>
            <a:ext cx="1602183" cy="160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21782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/>
          <p:cNvGrpSpPr>
            <a:grpSpLocks noChangeAspect="1"/>
          </p:cNvGrpSpPr>
          <p:nvPr/>
        </p:nvGrpSpPr>
        <p:grpSpPr>
          <a:xfrm>
            <a:off x="1197414" y="2210683"/>
            <a:ext cx="1389943" cy="1455924"/>
            <a:chOff x="14630" y="21945"/>
            <a:chExt cx="859215" cy="869986"/>
          </a:xfrm>
        </p:grpSpPr>
        <p:grpSp>
          <p:nvGrpSpPr>
            <p:cNvPr id="5" name="Gruppo 4"/>
            <p:cNvGrpSpPr/>
            <p:nvPr/>
          </p:nvGrpSpPr>
          <p:grpSpPr>
            <a:xfrm>
              <a:off x="44624" y="56456"/>
              <a:ext cx="792000" cy="792088"/>
              <a:chOff x="3356992" y="265529"/>
              <a:chExt cx="792000" cy="792088"/>
            </a:xfrm>
          </p:grpSpPr>
          <p:sp>
            <p:nvSpPr>
              <p:cNvPr id="7" name="Anello 6"/>
              <p:cNvSpPr>
                <a:spLocks noChangeAspect="1"/>
              </p:cNvSpPr>
              <p:nvPr/>
            </p:nvSpPr>
            <p:spPr>
              <a:xfrm>
                <a:off x="3356992" y="265529"/>
                <a:ext cx="792000" cy="792088"/>
              </a:xfrm>
              <a:prstGeom prst="donut">
                <a:avLst/>
              </a:prstGeom>
              <a:solidFill>
                <a:srgbClr val="92D050"/>
              </a:solidFill>
              <a:ln>
                <a:solidFill>
                  <a:srgbClr val="00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Rettangolo 7"/>
              <p:cNvSpPr>
                <a:spLocks noChangeAspect="1"/>
              </p:cNvSpPr>
              <p:nvPr/>
            </p:nvSpPr>
            <p:spPr>
              <a:xfrm rot="1218124">
                <a:off x="3431292" y="338768"/>
                <a:ext cx="648000" cy="64800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prstTxWarp prst="textArchDown">
                  <a:avLst>
                    <a:gd name="adj" fmla="val 20491918"/>
                  </a:avLst>
                </a:prstTxWarp>
                <a:spAutoFit/>
              </a:bodyPr>
              <a:lstStyle/>
              <a:p>
                <a:pPr algn="ctr"/>
                <a:r>
                  <a:rPr lang="it-IT" cap="none" spc="0" dirty="0">
                    <a:ln w="10541" cmpd="sng">
                      <a:solidFill>
                        <a:srgbClr val="006600"/>
                      </a:solidFill>
                      <a:prstDash val="solid"/>
                    </a:ln>
                    <a:solidFill>
                      <a:srgbClr val="006600"/>
                    </a:solidFill>
                    <a:effectLst/>
                  </a:rPr>
                  <a:t>NON PERICOLOSO</a:t>
                </a:r>
              </a:p>
            </p:txBody>
          </p:sp>
          <p:pic>
            <p:nvPicPr>
              <p:cNvPr id="9" name="Picture 14" descr="http://ebookspublishing.co/wp-content/uploads/2014/01/Checkmark.png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332" t="6865" r="7725" b="14648"/>
              <a:stretch/>
            </p:blipFill>
            <p:spPr bwMode="auto">
              <a:xfrm>
                <a:off x="3560316" y="294653"/>
                <a:ext cx="523509" cy="5469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Rettangolo 5"/>
            <p:cNvSpPr/>
            <p:nvPr/>
          </p:nvSpPr>
          <p:spPr>
            <a:xfrm>
              <a:off x="14630" y="21945"/>
              <a:ext cx="859215" cy="869986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0" name="CasellaDiTesto 9"/>
          <p:cNvSpPr txBox="1"/>
          <p:nvPr/>
        </p:nvSpPr>
        <p:spPr>
          <a:xfrm>
            <a:off x="3131840" y="1230485"/>
            <a:ext cx="453650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800" b="1" dirty="0"/>
              <a:t>VETRO </a:t>
            </a:r>
          </a:p>
          <a:p>
            <a:r>
              <a:rPr lang="it-IT" sz="8800" b="1" dirty="0"/>
              <a:t>ROTTO</a:t>
            </a:r>
          </a:p>
          <a:p>
            <a:r>
              <a:rPr lang="it-IT" sz="8800" b="1" dirty="0"/>
              <a:t>PULITO</a:t>
            </a:r>
          </a:p>
        </p:txBody>
      </p:sp>
    </p:spTree>
    <p:extLst>
      <p:ext uri="{BB962C8B-B14F-4D97-AF65-F5344CB8AC3E}">
        <p14:creationId xmlns:p14="http://schemas.microsoft.com/office/powerpoint/2010/main" val="3344385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123728" y="1124745"/>
            <a:ext cx="4824536" cy="37444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6000" b="1" dirty="0"/>
              <a:t>LIQUIDI</a:t>
            </a:r>
          </a:p>
          <a:p>
            <a:pPr marL="0" indent="0" algn="ctr">
              <a:buNone/>
            </a:pPr>
            <a:r>
              <a:rPr lang="it-IT" sz="6000" b="1" dirty="0"/>
              <a:t> ACQUOSI ORGANICI</a:t>
            </a:r>
          </a:p>
          <a:p>
            <a:pPr marL="0" indent="0" algn="ctr">
              <a:buNone/>
            </a:pPr>
            <a:r>
              <a:rPr lang="it-IT" sz="2400" dirty="0"/>
              <a:t>DA CLASSIFICARE</a:t>
            </a:r>
          </a:p>
        </p:txBody>
      </p:sp>
      <p:pic>
        <p:nvPicPr>
          <p:cNvPr id="4" name="Picture 4" descr="http://www.unece.org/fileadmin/DAM/trans/danger/publi/ghs/pictograms/exclam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88840"/>
            <a:ext cx="1294254" cy="1294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5106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691680" y="805978"/>
            <a:ext cx="7344816" cy="550334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6000" b="1" dirty="0"/>
              <a:t>LIQUIDI</a:t>
            </a:r>
            <a:r>
              <a:rPr lang="it-IT" sz="6000" dirty="0"/>
              <a:t> </a:t>
            </a:r>
            <a:endParaRPr lang="it-IT" sz="6000" b="1" dirty="0"/>
          </a:p>
          <a:p>
            <a:pPr marL="0" indent="0" algn="ctr">
              <a:buNone/>
            </a:pPr>
            <a:r>
              <a:rPr lang="it-IT" sz="6000" b="1" dirty="0"/>
              <a:t>INORGANICI</a:t>
            </a:r>
          </a:p>
          <a:p>
            <a:pPr marL="0" indent="0" algn="ctr">
              <a:buNone/>
            </a:pPr>
            <a:r>
              <a:rPr lang="it-IT" sz="4000" dirty="0"/>
              <a:t>CONTENENTI</a:t>
            </a:r>
          </a:p>
          <a:p>
            <a:pPr marL="0" indent="0" algn="ctr">
              <a:buNone/>
            </a:pPr>
            <a:r>
              <a:rPr lang="it-IT" sz="6000" b="1" dirty="0"/>
              <a:t>METALLI PESANTI</a:t>
            </a:r>
          </a:p>
          <a:p>
            <a:pPr marL="0" indent="0" algn="ctr">
              <a:buNone/>
            </a:pPr>
            <a:r>
              <a:rPr lang="it-IT" sz="4000" dirty="0"/>
              <a:t>(Sb, </a:t>
            </a:r>
            <a:r>
              <a:rPr lang="it-IT" sz="4000" dirty="0" err="1"/>
              <a:t>As</a:t>
            </a:r>
            <a:r>
              <a:rPr lang="it-IT" sz="4000" dirty="0"/>
              <a:t>, </a:t>
            </a:r>
            <a:r>
              <a:rPr lang="it-IT" sz="4000" dirty="0" err="1"/>
              <a:t>Cd</a:t>
            </a:r>
            <a:r>
              <a:rPr lang="it-IT" sz="4000" dirty="0"/>
              <a:t>, Cr, Cu, Pb, Hg, Ni, Se, Te, </a:t>
            </a:r>
            <a:r>
              <a:rPr lang="it-IT" sz="4000" dirty="0" err="1"/>
              <a:t>Tl</a:t>
            </a:r>
            <a:r>
              <a:rPr lang="it-IT" sz="4000" dirty="0"/>
              <a:t>, Sn, Co, Bi)</a:t>
            </a:r>
          </a:p>
        </p:txBody>
      </p:sp>
      <p:pic>
        <p:nvPicPr>
          <p:cNvPr id="5" name="Picture 8" descr="http://www.unece.org/fileadmin/DAM/trans/danger/publi/ghs/pictograms/acid_red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34" y="2564904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8" descr="http://www.unece.org/fileadmin/DAM/trans/danger/publi/ghs/pictograms/Aquatic-pollut-red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34" y="4005064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0" descr="http://www.unece.org/fileadmin/DAM/trans/danger/publi/ghs/pictograms/silhouete.g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34" y="1340768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2569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8" descr="http://www.unece.org/fileadmin/DAM/trans/danger/publi/ghs/pictograms/Aquatic-pollut-red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114" y="4005064"/>
            <a:ext cx="1295724" cy="1295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 descr="http://www.unece.org/fileadmin/DAM/trans/danger/publi/ghs/pictograms/flamme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52736"/>
            <a:ext cx="129425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egnaposto contenuto 2"/>
          <p:cNvSpPr txBox="1">
            <a:spLocks/>
          </p:cNvSpPr>
          <p:nvPr/>
        </p:nvSpPr>
        <p:spPr>
          <a:xfrm>
            <a:off x="2494302" y="1844824"/>
            <a:ext cx="6203032" cy="30243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it-IT" sz="7200" b="1" dirty="0"/>
              <a:t>LIQUIDI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it-IT" sz="7200" b="1" dirty="0"/>
              <a:t>ORGANICI</a:t>
            </a:r>
          </a:p>
        </p:txBody>
      </p:sp>
      <p:pic>
        <p:nvPicPr>
          <p:cNvPr id="8" name="Picture 20" descr="http://www.unece.org/fileadmin/DAM/trans/danger/publi/ghs/pictograms/silhouete.g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27" y="2492896"/>
            <a:ext cx="1368152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1599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8" descr="http://www.unece.org/fileadmin/DAM/trans/danger/publi/ghs/pictograms/Aquatic-pollut-red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114" y="4005064"/>
            <a:ext cx="1295724" cy="1295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 descr="http://www.unece.org/fileadmin/DAM/trans/danger/publi/ghs/pictograms/flamme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52736"/>
            <a:ext cx="129425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egnaposto contenuto 2"/>
          <p:cNvSpPr txBox="1">
            <a:spLocks/>
          </p:cNvSpPr>
          <p:nvPr/>
        </p:nvSpPr>
        <p:spPr>
          <a:xfrm>
            <a:off x="1569369" y="1556792"/>
            <a:ext cx="7488832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it-IT" sz="7200" b="1" dirty="0"/>
              <a:t>LIQUIDI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it-IT" sz="7200" b="1" dirty="0"/>
              <a:t>ORGANICI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it-IT" sz="6000" dirty="0"/>
              <a:t>con clorurati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it-IT" sz="6000" b="1" dirty="0"/>
              <a:t>CHCl3/CDCl3 e CCl4</a:t>
            </a:r>
          </a:p>
        </p:txBody>
      </p:sp>
      <p:pic>
        <p:nvPicPr>
          <p:cNvPr id="8" name="Picture 20" descr="http://www.unece.org/fileadmin/DAM/trans/danger/publi/ghs/pictograms/silhouete.g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27" y="2492896"/>
            <a:ext cx="1368152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8928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95128" y="620688"/>
            <a:ext cx="7848872" cy="56166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6600" b="1" dirty="0"/>
              <a:t>SOLIDI</a:t>
            </a:r>
          </a:p>
          <a:p>
            <a:pPr marL="0" indent="0" algn="ctr">
              <a:buNone/>
            </a:pPr>
            <a:r>
              <a:rPr lang="it-IT" sz="6600" b="1" dirty="0"/>
              <a:t>INORGANICI</a:t>
            </a:r>
          </a:p>
          <a:p>
            <a:pPr marL="0" indent="0" algn="ctr">
              <a:buNone/>
            </a:pPr>
            <a:r>
              <a:rPr lang="it-IT" sz="6000" dirty="0"/>
              <a:t>CON METALLI PESANTI </a:t>
            </a:r>
            <a:r>
              <a:rPr lang="it-IT" sz="3500" dirty="0"/>
              <a:t>(Sb, </a:t>
            </a:r>
            <a:r>
              <a:rPr lang="it-IT" sz="3500" dirty="0" err="1"/>
              <a:t>As</a:t>
            </a:r>
            <a:r>
              <a:rPr lang="it-IT" sz="3500" dirty="0"/>
              <a:t>, </a:t>
            </a:r>
            <a:r>
              <a:rPr lang="it-IT" sz="3500" dirty="0" err="1"/>
              <a:t>Cd</a:t>
            </a:r>
            <a:r>
              <a:rPr lang="it-IT" sz="3500" dirty="0"/>
              <a:t>, Cr, Cu, Pb, Hg, Ni, Se, Te, </a:t>
            </a:r>
            <a:r>
              <a:rPr lang="it-IT" sz="3500" dirty="0" err="1"/>
              <a:t>Tl</a:t>
            </a:r>
            <a:r>
              <a:rPr lang="it-IT" sz="3500" dirty="0"/>
              <a:t>, Sn, Co, Bi)</a:t>
            </a:r>
          </a:p>
          <a:p>
            <a:pPr marL="0" indent="0" algn="ctr">
              <a:buNone/>
            </a:pPr>
            <a:endParaRPr lang="it-IT" sz="6600" dirty="0"/>
          </a:p>
          <a:p>
            <a:pPr marL="0" indent="0" algn="ctr">
              <a:buNone/>
            </a:pPr>
            <a:endParaRPr lang="it-IT" sz="6600" dirty="0"/>
          </a:p>
          <a:p>
            <a:pPr marL="0" indent="0" algn="ctr">
              <a:buNone/>
            </a:pPr>
            <a:endParaRPr lang="it-IT" sz="6600" dirty="0"/>
          </a:p>
          <a:p>
            <a:pPr marL="0" indent="0" algn="ctr">
              <a:buNone/>
            </a:pPr>
            <a:endParaRPr lang="it-IT" sz="6600" dirty="0"/>
          </a:p>
        </p:txBody>
      </p:sp>
      <p:pic>
        <p:nvPicPr>
          <p:cNvPr id="5" name="Picture 18" descr="http://www.unece.org/fileadmin/DAM/trans/danger/publi/ghs/pictograms/Aquatic-pollut-red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32" y="3212976"/>
            <a:ext cx="1260140" cy="126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www.unece.org/fileadmin/DAM/trans/danger/publi/ghs/pictograms/skull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33" y="1628799"/>
            <a:ext cx="1332148" cy="133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8834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95128" y="620688"/>
            <a:ext cx="7848872" cy="56166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it-IT" b="1" dirty="0"/>
          </a:p>
          <a:p>
            <a:pPr marL="0" indent="0" algn="ctr">
              <a:buNone/>
            </a:pPr>
            <a:r>
              <a:rPr lang="it-IT" sz="6600" b="1" dirty="0"/>
              <a:t>SOLIDI</a:t>
            </a:r>
          </a:p>
          <a:p>
            <a:pPr marL="0" indent="0" algn="ctr">
              <a:buNone/>
            </a:pPr>
            <a:r>
              <a:rPr lang="it-IT" sz="6000" b="1" dirty="0"/>
              <a:t>CON METALLI PESANTI</a:t>
            </a:r>
          </a:p>
          <a:p>
            <a:pPr marL="0" indent="0" algn="ctr">
              <a:buNone/>
            </a:pPr>
            <a:r>
              <a:rPr lang="it-IT" sz="6000" dirty="0"/>
              <a:t> </a:t>
            </a:r>
            <a:r>
              <a:rPr lang="it-IT" sz="3500" dirty="0"/>
              <a:t>(Sb, </a:t>
            </a:r>
            <a:r>
              <a:rPr lang="it-IT" sz="3500" dirty="0" err="1"/>
              <a:t>As</a:t>
            </a:r>
            <a:r>
              <a:rPr lang="it-IT" sz="3500" dirty="0"/>
              <a:t>, </a:t>
            </a:r>
            <a:r>
              <a:rPr lang="it-IT" sz="3500" dirty="0" err="1"/>
              <a:t>Cd</a:t>
            </a:r>
            <a:r>
              <a:rPr lang="it-IT" sz="3500" dirty="0"/>
              <a:t>, Cr, Cu, Pb, Hg, Ni, Se, Te, </a:t>
            </a:r>
            <a:r>
              <a:rPr lang="it-IT" sz="3500" dirty="0" err="1"/>
              <a:t>Tl</a:t>
            </a:r>
            <a:r>
              <a:rPr lang="it-IT" sz="3500" dirty="0"/>
              <a:t>, Sn, Co, Bi)</a:t>
            </a:r>
          </a:p>
          <a:p>
            <a:pPr marL="0" indent="0" algn="ctr">
              <a:buNone/>
            </a:pPr>
            <a:endParaRPr lang="it-IT" sz="6600" dirty="0"/>
          </a:p>
          <a:p>
            <a:pPr marL="0" indent="0" algn="ctr">
              <a:buNone/>
            </a:pPr>
            <a:endParaRPr lang="it-IT" sz="6600" dirty="0"/>
          </a:p>
          <a:p>
            <a:pPr marL="0" indent="0" algn="ctr">
              <a:buNone/>
            </a:pPr>
            <a:endParaRPr lang="it-IT" sz="6600" dirty="0"/>
          </a:p>
          <a:p>
            <a:pPr marL="0" indent="0" algn="ctr">
              <a:buNone/>
            </a:pPr>
            <a:endParaRPr lang="it-IT" sz="6600" dirty="0"/>
          </a:p>
        </p:txBody>
      </p:sp>
      <p:pic>
        <p:nvPicPr>
          <p:cNvPr id="5" name="Picture 18" descr="http://www.unece.org/fileadmin/DAM/trans/danger/publi/ghs/pictograms/Aquatic-pollut-red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32" y="3212976"/>
            <a:ext cx="1260140" cy="126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www.unece.org/fileadmin/DAM/trans/danger/publi/ghs/pictograms/skull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99" y="1700808"/>
            <a:ext cx="1222357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0365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525658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it-IT" sz="7200" b="1" dirty="0"/>
          </a:p>
          <a:p>
            <a:pPr marL="0" indent="0" algn="ctr">
              <a:buNone/>
            </a:pPr>
            <a:r>
              <a:rPr lang="it-IT" sz="7200" b="1" dirty="0"/>
              <a:t>SOLIDI</a:t>
            </a:r>
          </a:p>
          <a:p>
            <a:pPr marL="0" indent="0" algn="ctr">
              <a:buNone/>
            </a:pPr>
            <a:r>
              <a:rPr lang="it-IT" sz="7200" b="1" dirty="0"/>
              <a:t>NON</a:t>
            </a:r>
            <a:r>
              <a:rPr lang="it-IT" sz="7200" dirty="0"/>
              <a:t> PERICOLOSI</a:t>
            </a:r>
          </a:p>
        </p:txBody>
      </p:sp>
      <p:grpSp>
        <p:nvGrpSpPr>
          <p:cNvPr id="4" name="Gruppo 3"/>
          <p:cNvGrpSpPr>
            <a:grpSpLocks noChangeAspect="1"/>
          </p:cNvGrpSpPr>
          <p:nvPr/>
        </p:nvGrpSpPr>
        <p:grpSpPr>
          <a:xfrm>
            <a:off x="549511" y="703535"/>
            <a:ext cx="1389943" cy="1455924"/>
            <a:chOff x="14630" y="21945"/>
            <a:chExt cx="859215" cy="869986"/>
          </a:xfrm>
        </p:grpSpPr>
        <p:grpSp>
          <p:nvGrpSpPr>
            <p:cNvPr id="5" name="Gruppo 4"/>
            <p:cNvGrpSpPr/>
            <p:nvPr/>
          </p:nvGrpSpPr>
          <p:grpSpPr>
            <a:xfrm>
              <a:off x="44624" y="56456"/>
              <a:ext cx="792000" cy="792088"/>
              <a:chOff x="3356992" y="265529"/>
              <a:chExt cx="792000" cy="792088"/>
            </a:xfrm>
          </p:grpSpPr>
          <p:sp>
            <p:nvSpPr>
              <p:cNvPr id="7" name="Anello 6"/>
              <p:cNvSpPr>
                <a:spLocks noChangeAspect="1"/>
              </p:cNvSpPr>
              <p:nvPr/>
            </p:nvSpPr>
            <p:spPr>
              <a:xfrm>
                <a:off x="3356992" y="265529"/>
                <a:ext cx="792000" cy="792088"/>
              </a:xfrm>
              <a:prstGeom prst="donut">
                <a:avLst/>
              </a:prstGeom>
              <a:solidFill>
                <a:srgbClr val="92D050"/>
              </a:solidFill>
              <a:ln>
                <a:solidFill>
                  <a:srgbClr val="00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Rettangolo 7"/>
              <p:cNvSpPr>
                <a:spLocks noChangeAspect="1"/>
              </p:cNvSpPr>
              <p:nvPr/>
            </p:nvSpPr>
            <p:spPr>
              <a:xfrm rot="1218124">
                <a:off x="3431292" y="338768"/>
                <a:ext cx="648000" cy="64800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prstTxWarp prst="textArchDown">
                  <a:avLst>
                    <a:gd name="adj" fmla="val 20491918"/>
                  </a:avLst>
                </a:prstTxWarp>
                <a:spAutoFit/>
              </a:bodyPr>
              <a:lstStyle/>
              <a:p>
                <a:pPr algn="ctr"/>
                <a:r>
                  <a:rPr lang="it-IT" cap="none" spc="0" dirty="0">
                    <a:ln w="10541" cmpd="sng">
                      <a:solidFill>
                        <a:srgbClr val="006600"/>
                      </a:solidFill>
                      <a:prstDash val="solid"/>
                    </a:ln>
                    <a:solidFill>
                      <a:srgbClr val="006600"/>
                    </a:solidFill>
                    <a:effectLst/>
                  </a:rPr>
                  <a:t>NON PERICOLOSO</a:t>
                </a:r>
              </a:p>
            </p:txBody>
          </p:sp>
          <p:pic>
            <p:nvPicPr>
              <p:cNvPr id="9" name="Picture 14" descr="http://ebookspublishing.co/wp-content/uploads/2014/01/Checkmark.png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332" t="6865" r="7725" b="14648"/>
              <a:stretch/>
            </p:blipFill>
            <p:spPr bwMode="auto">
              <a:xfrm>
                <a:off x="3560316" y="294653"/>
                <a:ext cx="523509" cy="5469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Rettangolo 5"/>
            <p:cNvSpPr/>
            <p:nvPr/>
          </p:nvSpPr>
          <p:spPr>
            <a:xfrm>
              <a:off x="14630" y="21945"/>
              <a:ext cx="859215" cy="869986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41927131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contenuto 2"/>
          <p:cNvSpPr txBox="1">
            <a:spLocks/>
          </p:cNvSpPr>
          <p:nvPr/>
        </p:nvSpPr>
        <p:spPr>
          <a:xfrm>
            <a:off x="1979712" y="1052736"/>
            <a:ext cx="6707088" cy="5256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it-IT" sz="7200" b="1" dirty="0"/>
              <a:t>LIQUIDI</a:t>
            </a:r>
            <a:endParaRPr lang="it-IT" sz="7200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it-IT" sz="7200" b="1" dirty="0"/>
              <a:t>INORGANICI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it-IT" sz="5400" b="1" dirty="0"/>
              <a:t>(acidi o basi, soluzioni di altri metalli)</a:t>
            </a:r>
          </a:p>
        </p:txBody>
      </p:sp>
      <p:pic>
        <p:nvPicPr>
          <p:cNvPr id="7" name="Picture 4" descr="http://www.unece.org/fileadmin/DAM/trans/danger/publi/ghs/pictograms/exclam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34" y="1196752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://www.unece.org/fileadmin/DAM/trans/danger/publi/ghs/pictograms/acid_red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34" y="2564904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8" descr="http://www.unece.org/fileadmin/DAM/trans/danger/publi/ghs/pictograms/Aquatic-pollut-red.g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34" y="4077072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05702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1047</TotalTime>
  <Words>199</Words>
  <Application>Microsoft Office PowerPoint</Application>
  <PresentationFormat>Presentazione su schermo (4:3)</PresentationFormat>
  <Paragraphs>50</Paragraphs>
  <Slides>12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5" baseType="lpstr">
      <vt:lpstr>Arial</vt:lpstr>
      <vt:lpstr>Calibri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Simo Sighi</dc:creator>
  <cp:lastModifiedBy>Monica MALAVASI</cp:lastModifiedBy>
  <cp:revision>41</cp:revision>
  <cp:lastPrinted>2017-10-23T10:57:00Z</cp:lastPrinted>
  <dcterms:created xsi:type="dcterms:W3CDTF">2015-09-22T10:32:50Z</dcterms:created>
  <dcterms:modified xsi:type="dcterms:W3CDTF">2021-02-12T11:08:06Z</dcterms:modified>
</cp:coreProperties>
</file>