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8" r:id="rId3"/>
    <p:sldId id="262" r:id="rId4"/>
    <p:sldId id="257" r:id="rId5"/>
  </p:sldIdLst>
  <p:sldSz cx="6858000" cy="9144000" type="screen4x3"/>
  <p:notesSz cx="6797675" cy="99314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3072" y="-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392" cy="496010"/>
          </a:xfrm>
          <a:prstGeom prst="rect">
            <a:avLst/>
          </a:prstGeom>
        </p:spPr>
        <p:txBody>
          <a:bodyPr vert="horz" lIns="92272" tIns="46136" rIns="92272" bIns="46136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678" y="0"/>
            <a:ext cx="2945391" cy="496010"/>
          </a:xfrm>
          <a:prstGeom prst="rect">
            <a:avLst/>
          </a:prstGeom>
        </p:spPr>
        <p:txBody>
          <a:bodyPr vert="horz" lIns="92272" tIns="46136" rIns="92272" bIns="46136" rtlCol="0"/>
          <a:lstStyle>
            <a:lvl1pPr algn="r">
              <a:defRPr sz="1200"/>
            </a:lvl1pPr>
          </a:lstStyle>
          <a:p>
            <a:fld id="{4210F60D-DE9F-4378-A642-0BBD8E8749EE}" type="datetimeFigureOut">
              <a:rPr lang="it-IT" smtClean="0"/>
              <a:t>30/06/2016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003425" y="746125"/>
            <a:ext cx="2790825" cy="3722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72" tIns="46136" rIns="92272" bIns="46136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0570" y="4716895"/>
            <a:ext cx="5438140" cy="4468890"/>
          </a:xfrm>
          <a:prstGeom prst="rect">
            <a:avLst/>
          </a:prstGeom>
        </p:spPr>
        <p:txBody>
          <a:bodyPr vert="horz" lIns="92272" tIns="46136" rIns="92272" bIns="46136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33790"/>
            <a:ext cx="2945392" cy="496010"/>
          </a:xfrm>
          <a:prstGeom prst="rect">
            <a:avLst/>
          </a:prstGeom>
        </p:spPr>
        <p:txBody>
          <a:bodyPr vert="horz" lIns="92272" tIns="46136" rIns="92272" bIns="46136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678" y="9433790"/>
            <a:ext cx="2945391" cy="496010"/>
          </a:xfrm>
          <a:prstGeom prst="rect">
            <a:avLst/>
          </a:prstGeom>
        </p:spPr>
        <p:txBody>
          <a:bodyPr vert="horz" lIns="92272" tIns="46136" rIns="92272" bIns="46136" rtlCol="0" anchor="b"/>
          <a:lstStyle>
            <a:lvl1pPr algn="r">
              <a:defRPr sz="1200"/>
            </a:lvl1pPr>
          </a:lstStyle>
          <a:p>
            <a:fld id="{1320ADA9-5701-4FF3-89D6-462A5876D42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09411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20ADA9-5701-4FF3-89D6-462A5876D428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05272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20ADA9-5701-4FF3-89D6-462A5876D428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85015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20ADA9-5701-4FF3-89D6-462A5876D428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85015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31BAA-7742-45BF-A836-744F1D7C531A}" type="datetimeFigureOut">
              <a:rPr lang="it-IT" smtClean="0"/>
              <a:t>30/06/2016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75DEA-7CE8-4329-8FA8-78899EB923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54879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31BAA-7742-45BF-A836-744F1D7C531A}" type="datetimeFigureOut">
              <a:rPr lang="it-IT" smtClean="0"/>
              <a:t>30/06/2016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75DEA-7CE8-4329-8FA8-78899EB923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93353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31BAA-7742-45BF-A836-744F1D7C531A}" type="datetimeFigureOut">
              <a:rPr lang="it-IT" smtClean="0"/>
              <a:t>30/06/2016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75DEA-7CE8-4329-8FA8-78899EB923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3461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31BAA-7742-45BF-A836-744F1D7C531A}" type="datetimeFigureOut">
              <a:rPr lang="it-IT" smtClean="0"/>
              <a:t>30/06/2016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75DEA-7CE8-4329-8FA8-78899EB923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3020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31BAA-7742-45BF-A836-744F1D7C531A}" type="datetimeFigureOut">
              <a:rPr lang="it-IT" smtClean="0"/>
              <a:t>30/06/2016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75DEA-7CE8-4329-8FA8-78899EB923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0783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31BAA-7742-45BF-A836-744F1D7C531A}" type="datetimeFigureOut">
              <a:rPr lang="it-IT" smtClean="0"/>
              <a:t>30/06/2016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75DEA-7CE8-4329-8FA8-78899EB923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9043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31BAA-7742-45BF-A836-744F1D7C531A}" type="datetimeFigureOut">
              <a:rPr lang="it-IT" smtClean="0"/>
              <a:t>30/06/2016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75DEA-7CE8-4329-8FA8-78899EB923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2432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31BAA-7742-45BF-A836-744F1D7C531A}" type="datetimeFigureOut">
              <a:rPr lang="it-IT" smtClean="0"/>
              <a:t>30/06/2016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75DEA-7CE8-4329-8FA8-78899EB923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8546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31BAA-7742-45BF-A836-744F1D7C531A}" type="datetimeFigureOut">
              <a:rPr lang="it-IT" smtClean="0"/>
              <a:t>30/06/2016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75DEA-7CE8-4329-8FA8-78899EB923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6481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31BAA-7742-45BF-A836-744F1D7C531A}" type="datetimeFigureOut">
              <a:rPr lang="it-IT" smtClean="0"/>
              <a:t>30/06/2016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75DEA-7CE8-4329-8FA8-78899EB923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6853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31BAA-7742-45BF-A836-744F1D7C531A}" type="datetimeFigureOut">
              <a:rPr lang="it-IT" smtClean="0"/>
              <a:t>30/06/2016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75DEA-7CE8-4329-8FA8-78899EB923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9002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B31BAA-7742-45BF-A836-744F1D7C531A}" type="datetimeFigureOut">
              <a:rPr lang="it-IT" smtClean="0"/>
              <a:t>30/06/2016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B75DEA-7CE8-4329-8FA8-78899EB923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0405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jpe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jpe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3.jpeg"/><Relationship Id="rId7" Type="http://schemas.openxmlformats.org/officeDocument/2006/relationships/image" Target="../media/image1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2.png"/><Relationship Id="rId4" Type="http://schemas.openxmlformats.org/officeDocument/2006/relationships/image" Target="../media/image1.jpeg"/><Relationship Id="rId9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7465623"/>
              </p:ext>
            </p:extLst>
          </p:nvPr>
        </p:nvGraphicFramePr>
        <p:xfrm>
          <a:off x="0" y="184980"/>
          <a:ext cx="6741368" cy="85307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00808"/>
                <a:gridCol w="792088"/>
                <a:gridCol w="1296144"/>
                <a:gridCol w="1080120"/>
                <a:gridCol w="1872208"/>
              </a:tblGrid>
              <a:tr h="427027"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 smtClean="0"/>
                        <a:t>Nome</a:t>
                      </a:r>
                      <a:endParaRPr lang="it-IT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 err="1" smtClean="0"/>
                        <a:t>cas</a:t>
                      </a:r>
                      <a:endParaRPr lang="it-IT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 smtClean="0"/>
                        <a:t>Pittogrammi</a:t>
                      </a:r>
                      <a:endParaRPr lang="it-IT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 smtClean="0"/>
                        <a:t>Avvertenza</a:t>
                      </a:r>
                      <a:endParaRPr lang="it-IT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 smtClean="0"/>
                        <a:t>Frasi pericolo</a:t>
                      </a:r>
                      <a:endParaRPr lang="it-IT" sz="1400" b="1" dirty="0"/>
                    </a:p>
                  </a:txBody>
                  <a:tcPr anchor="ctr"/>
                </a:tc>
              </a:tr>
              <a:tr h="427027">
                <a:tc>
                  <a:txBody>
                    <a:bodyPr/>
                    <a:lstStyle/>
                    <a:p>
                      <a:pPr algn="ctr"/>
                      <a:r>
                        <a:rPr lang="it-IT" sz="1300" cap="all" baseline="0" dirty="0" smtClean="0"/>
                        <a:t>acetone</a:t>
                      </a:r>
                      <a:endParaRPr lang="it-IT" sz="1300" cap="all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67-64-1</a:t>
                      </a:r>
                      <a:endParaRPr lang="it-IT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300" dirty="0" smtClean="0"/>
                        <a:t>Pericolo</a:t>
                      </a:r>
                      <a:endParaRPr lang="it-IT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H225, H319, H336</a:t>
                      </a:r>
                      <a:endParaRPr lang="it-IT" sz="1200" dirty="0"/>
                    </a:p>
                  </a:txBody>
                  <a:tcPr/>
                </a:tc>
              </a:tr>
              <a:tr h="462249">
                <a:tc>
                  <a:txBody>
                    <a:bodyPr/>
                    <a:lstStyle/>
                    <a:p>
                      <a:pPr algn="ctr"/>
                      <a:r>
                        <a:rPr lang="it-IT" sz="1300" cap="all" baseline="0" dirty="0" smtClean="0"/>
                        <a:t>metanolo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67-56-1</a:t>
                      </a:r>
                      <a:endParaRPr lang="it-IT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300" dirty="0" smtClean="0"/>
                        <a:t>Pericolo</a:t>
                      </a:r>
                      <a:endParaRPr lang="it-IT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H225, H301, H311, H331, H370</a:t>
                      </a:r>
                      <a:endParaRPr lang="it-IT" sz="1200" dirty="0"/>
                    </a:p>
                  </a:txBody>
                  <a:tcPr/>
                </a:tc>
              </a:tr>
              <a:tr h="427027">
                <a:tc>
                  <a:txBody>
                    <a:bodyPr/>
                    <a:lstStyle/>
                    <a:p>
                      <a:pPr algn="ctr"/>
                      <a:r>
                        <a:rPr lang="it-IT" sz="1300" cap="all" baseline="0" dirty="0" smtClean="0"/>
                        <a:t>etanolo</a:t>
                      </a:r>
                      <a:endParaRPr lang="it-IT" sz="1300" cap="all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64-17-5</a:t>
                      </a:r>
                      <a:endParaRPr lang="it-IT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300" dirty="0" smtClean="0"/>
                        <a:t>Pericolo</a:t>
                      </a:r>
                      <a:endParaRPr lang="it-IT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H225, H319</a:t>
                      </a:r>
                      <a:endParaRPr lang="it-IT" sz="1200" dirty="0"/>
                    </a:p>
                  </a:txBody>
                  <a:tcPr/>
                </a:tc>
              </a:tr>
              <a:tr h="493065">
                <a:tc>
                  <a:txBody>
                    <a:bodyPr/>
                    <a:lstStyle/>
                    <a:p>
                      <a:pPr algn="ctr"/>
                      <a:r>
                        <a:rPr lang="it-IT" sz="1300" cap="none" baseline="0" dirty="0" smtClean="0"/>
                        <a:t>n</a:t>
                      </a:r>
                      <a:r>
                        <a:rPr lang="it-IT" sz="1300" cap="all" baseline="0" dirty="0" smtClean="0"/>
                        <a:t>-propanolo</a:t>
                      </a:r>
                    </a:p>
                    <a:p>
                      <a:pPr algn="ctr"/>
                      <a:r>
                        <a:rPr lang="it-IT" sz="1300" cap="all" baseline="0" dirty="0" smtClean="0"/>
                        <a:t>1-propanolo?</a:t>
                      </a:r>
                      <a:endParaRPr lang="it-IT" sz="1300" cap="all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71-23-8</a:t>
                      </a:r>
                      <a:endParaRPr lang="it-IT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300" dirty="0" smtClean="0"/>
                        <a:t>Pericolo</a:t>
                      </a:r>
                      <a:endParaRPr lang="it-IT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H225, H318, H336</a:t>
                      </a:r>
                      <a:endParaRPr lang="it-IT" sz="1200" dirty="0"/>
                    </a:p>
                  </a:txBody>
                  <a:tcPr/>
                </a:tc>
              </a:tr>
              <a:tr h="493065"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/>
                        <a:t>3-METIL, 1</a:t>
                      </a:r>
                      <a:r>
                        <a:rPr lang="it-IT" sz="1400" baseline="0" dirty="0" smtClean="0"/>
                        <a:t> BUTANOLO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123-51-3</a:t>
                      </a: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/>
                        <a:t>Pericolo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H226, H332, H315, H319</a:t>
                      </a: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93065">
                <a:tc>
                  <a:txBody>
                    <a:bodyPr/>
                    <a:lstStyle/>
                    <a:p>
                      <a:pPr algn="ctr"/>
                      <a:r>
                        <a:rPr lang="it-IT" sz="1300" cap="none" baseline="0" dirty="0" smtClean="0"/>
                        <a:t>n</a:t>
                      </a:r>
                      <a:r>
                        <a:rPr lang="it-IT" sz="1300" cap="all" baseline="0" dirty="0" smtClean="0"/>
                        <a:t>-butanolo</a:t>
                      </a:r>
                    </a:p>
                    <a:p>
                      <a:pPr algn="ctr"/>
                      <a:r>
                        <a:rPr lang="it-IT" sz="1300" cap="all" baseline="0" dirty="0" smtClean="0"/>
                        <a:t>1-butanolo</a:t>
                      </a:r>
                      <a:endParaRPr lang="it-IT" sz="1300" cap="all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71-36-3</a:t>
                      </a:r>
                      <a:endParaRPr lang="it-IT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300" dirty="0" smtClean="0"/>
                        <a:t>Pericolo</a:t>
                      </a:r>
                      <a:endParaRPr lang="it-IT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H226, H302, H315, H318, H335, H336</a:t>
                      </a:r>
                      <a:endParaRPr lang="it-IT" sz="1200" dirty="0"/>
                    </a:p>
                  </a:txBody>
                  <a:tcPr/>
                </a:tc>
              </a:tr>
              <a:tr h="493065">
                <a:tc>
                  <a:txBody>
                    <a:bodyPr/>
                    <a:lstStyle/>
                    <a:p>
                      <a:pPr algn="ctr"/>
                      <a:r>
                        <a:rPr lang="it-IT" sz="13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2-METIL, 2 BUTANOLO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75-85-4</a:t>
                      </a: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/>
                        <a:t>Pericolo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H225, H315, H332, H335</a:t>
                      </a: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55406">
                <a:tc>
                  <a:txBody>
                    <a:bodyPr/>
                    <a:lstStyle/>
                    <a:p>
                      <a:pPr algn="ctr"/>
                      <a:r>
                        <a:rPr lang="it-IT" sz="1300" cap="none" baseline="0" dirty="0" smtClean="0"/>
                        <a:t>n</a:t>
                      </a:r>
                      <a:r>
                        <a:rPr lang="it-IT" sz="1300" cap="all" baseline="0" dirty="0" smtClean="0"/>
                        <a:t>-butanolo</a:t>
                      </a:r>
                    </a:p>
                    <a:p>
                      <a:pPr algn="ctr"/>
                      <a:r>
                        <a:rPr lang="it-IT" sz="1300" cap="all" baseline="0" dirty="0" smtClean="0"/>
                        <a:t>1-butanolo</a:t>
                      </a:r>
                      <a:endParaRPr lang="it-IT" sz="1300" cap="all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71-36-3</a:t>
                      </a:r>
                      <a:endParaRPr lang="it-IT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300" dirty="0" smtClean="0"/>
                        <a:t>Pericolo</a:t>
                      </a:r>
                      <a:endParaRPr lang="it-IT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H226, H302, H315, H318, H335, H336</a:t>
                      </a:r>
                      <a:endParaRPr lang="it-IT" sz="1200" dirty="0"/>
                    </a:p>
                  </a:txBody>
                  <a:tcPr/>
                </a:tc>
              </a:tr>
              <a:tr h="518695">
                <a:tc>
                  <a:txBody>
                    <a:bodyPr/>
                    <a:lstStyle/>
                    <a:p>
                      <a:pPr algn="ctr"/>
                      <a:r>
                        <a:rPr lang="it-IT" sz="1300" dirty="0" smtClean="0"/>
                        <a:t>GLICOLE ETILENICO</a:t>
                      </a:r>
                      <a:endParaRPr lang="it-IT" sz="13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107-21-1</a:t>
                      </a:r>
                      <a:endParaRPr lang="it-IT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Attenzione</a:t>
                      </a:r>
                      <a:endParaRPr lang="it-IT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H302, H373</a:t>
                      </a:r>
                      <a:endParaRPr lang="it-IT" sz="1200" dirty="0"/>
                    </a:p>
                  </a:txBody>
                  <a:tcPr anchor="ctr"/>
                </a:tc>
              </a:tr>
              <a:tr h="462249">
                <a:tc>
                  <a:txBody>
                    <a:bodyPr/>
                    <a:lstStyle/>
                    <a:p>
                      <a:pPr algn="ctr"/>
                      <a:r>
                        <a:rPr lang="it-IT" sz="1300" dirty="0" smtClean="0"/>
                        <a:t>DIETILETERE</a:t>
                      </a:r>
                      <a:endParaRPr lang="it-IT" sz="13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60-29-7</a:t>
                      </a:r>
                      <a:endParaRPr lang="it-IT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/>
                        <a:t>Pericolo</a:t>
                      </a:r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H224, H302, H336, EUH019,</a:t>
                      </a:r>
                      <a:r>
                        <a:rPr lang="it-IT" sz="1200" baseline="0" dirty="0" smtClean="0"/>
                        <a:t> EUH066</a:t>
                      </a:r>
                      <a:endParaRPr lang="it-IT" sz="1200" dirty="0"/>
                    </a:p>
                  </a:txBody>
                  <a:tcPr anchor="ctr"/>
                </a:tc>
              </a:tr>
              <a:tr h="434121">
                <a:tc>
                  <a:txBody>
                    <a:bodyPr/>
                    <a:lstStyle/>
                    <a:p>
                      <a:pPr algn="ctr"/>
                      <a:r>
                        <a:rPr lang="it-IT" sz="1300" cap="all" baseline="0" dirty="0" smtClean="0"/>
                        <a:t>etilacetato</a:t>
                      </a:r>
                      <a:endParaRPr lang="it-IT" sz="1300" cap="all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/>
                        <a:t>141-78-6</a:t>
                      </a:r>
                      <a:endParaRPr lang="it-IT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300" dirty="0" smtClean="0"/>
                        <a:t>Pericolo</a:t>
                      </a:r>
                      <a:endParaRPr lang="it-IT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H225, H319</a:t>
                      </a:r>
                      <a:endParaRPr lang="it-IT" sz="1200" dirty="0"/>
                    </a:p>
                  </a:txBody>
                  <a:tcPr/>
                </a:tc>
              </a:tr>
              <a:tr h="471782"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/>
                        <a:t>ALDEIDE</a:t>
                      </a:r>
                      <a:r>
                        <a:rPr lang="it-IT" sz="1400" baseline="0" dirty="0" smtClean="0"/>
                        <a:t> BENZOICA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100-52-7100-52-7</a:t>
                      </a:r>
                      <a:endParaRPr lang="it-IT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Attenzione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H302</a:t>
                      </a: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93065">
                <a:tc>
                  <a:txBody>
                    <a:bodyPr/>
                    <a:lstStyle/>
                    <a:p>
                      <a:pPr algn="ctr"/>
                      <a:r>
                        <a:rPr lang="el-GR" sz="1300" dirty="0" smtClean="0"/>
                        <a:t>α</a:t>
                      </a:r>
                      <a:r>
                        <a:rPr lang="it-IT" sz="1300" dirty="0" smtClean="0"/>
                        <a:t>-METILBENZILAMMINA</a:t>
                      </a:r>
                      <a:endParaRPr lang="it-IT" sz="13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121-44-8</a:t>
                      </a:r>
                      <a:endParaRPr lang="it-IT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300" dirty="0" smtClean="0"/>
                        <a:t>Pericolo</a:t>
                      </a:r>
                      <a:endParaRPr lang="it-IT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H302, H312,</a:t>
                      </a:r>
                      <a:r>
                        <a:rPr lang="it-IT" sz="1200" baseline="0" dirty="0" smtClean="0"/>
                        <a:t> </a:t>
                      </a:r>
                      <a:r>
                        <a:rPr lang="it-IT" sz="1200" dirty="0" smtClean="0"/>
                        <a:t>H314</a:t>
                      </a:r>
                      <a:endParaRPr lang="it-IT" sz="1200" dirty="0"/>
                    </a:p>
                  </a:txBody>
                  <a:tcPr/>
                </a:tc>
              </a:tr>
              <a:tr h="427027">
                <a:tc>
                  <a:txBody>
                    <a:bodyPr/>
                    <a:lstStyle/>
                    <a:p>
                      <a:pPr algn="ctr"/>
                      <a:r>
                        <a:rPr lang="it-IT" sz="1300" dirty="0" smtClean="0"/>
                        <a:t>ACETOFENONE</a:t>
                      </a:r>
                      <a:endParaRPr lang="it-IT" sz="13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98-86-2</a:t>
                      </a:r>
                      <a:endParaRPr lang="it-IT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3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Attenzione</a:t>
                      </a:r>
                      <a:endParaRPr lang="it-IT" sz="13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H302, H319</a:t>
                      </a:r>
                      <a:endParaRPr lang="it-IT" sz="1200" dirty="0"/>
                    </a:p>
                  </a:txBody>
                  <a:tcPr/>
                </a:tc>
              </a:tr>
              <a:tr h="520068">
                <a:tc>
                  <a:txBody>
                    <a:bodyPr/>
                    <a:lstStyle/>
                    <a:p>
                      <a:pPr algn="ctr"/>
                      <a:r>
                        <a:rPr lang="it-IT" sz="1300" dirty="0" smtClean="0"/>
                        <a:t>CICLOESANONE</a:t>
                      </a:r>
                      <a:endParaRPr lang="it-IT" sz="13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108-94-1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3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Pericolo</a:t>
                      </a:r>
                      <a:endParaRPr lang="it-IT" sz="13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H226, H302, H312, H332, H315, H318</a:t>
                      </a:r>
                    </a:p>
                  </a:txBody>
                  <a:tcPr/>
                </a:tc>
              </a:tr>
              <a:tr h="427027">
                <a:tc>
                  <a:txBody>
                    <a:bodyPr/>
                    <a:lstStyle/>
                    <a:p>
                      <a:pPr algn="ctr"/>
                      <a:r>
                        <a:rPr lang="it-IT" sz="1300" dirty="0" smtClean="0"/>
                        <a:t>BENZOFENONE</a:t>
                      </a:r>
                      <a:endParaRPr lang="it-IT" sz="13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119-61-9</a:t>
                      </a:r>
                      <a:endParaRPr lang="it-IT" sz="12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Attenzione</a:t>
                      </a:r>
                    </a:p>
                    <a:p>
                      <a:pPr algn="ctr"/>
                      <a:endParaRPr lang="it-IT" sz="13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H351, H410</a:t>
                      </a:r>
                      <a:endParaRPr lang="it-IT" sz="1200" dirty="0" smtClean="0"/>
                    </a:p>
                  </a:txBody>
                  <a:tcPr/>
                </a:tc>
              </a:tr>
              <a:tr h="427027">
                <a:tc>
                  <a:txBody>
                    <a:bodyPr/>
                    <a:lstStyle/>
                    <a:p>
                      <a:pPr algn="ctr"/>
                      <a:r>
                        <a:rPr lang="it-IT" sz="1300" dirty="0" smtClean="0"/>
                        <a:t>ACIDO BENZOICO</a:t>
                      </a:r>
                      <a:endParaRPr lang="it-IT" sz="13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65-85-0</a:t>
                      </a:r>
                      <a:endParaRPr lang="it-IT" sz="12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Attenzione</a:t>
                      </a:r>
                    </a:p>
                    <a:p>
                      <a:pPr algn="ctr"/>
                      <a:endParaRPr lang="it-IT" sz="13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H302, H319</a:t>
                      </a:r>
                      <a:endParaRPr lang="it-IT" sz="1200" dirty="0" smtClean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9" name="Picture 8" descr="http://www.scharlab.com/docs/etiquetas_adr/GHS7g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4174" y="611560"/>
            <a:ext cx="396000" cy="3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facilmente infiammabil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2896" y="611560"/>
            <a:ext cx="414093" cy="3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8" descr="http://www.scharlab.com/docs/etiquetas_adr/GHS7g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4807" y="1496922"/>
            <a:ext cx="396000" cy="3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facilmente infiammabil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3529" y="1496922"/>
            <a:ext cx="414093" cy="3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8" descr="http://www.scharlab.com/docs/etiquetas_adr/GHS7g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8888" y="5416403"/>
            <a:ext cx="396000" cy="3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facilmente infiammabil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161" y="5436096"/>
            <a:ext cx="414093" cy="3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7" descr="http://www.scharlab.com/docs/etiquetas_adr/GHS8g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162" y="1059989"/>
            <a:ext cx="396000" cy="3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2" descr="facilmente infiammabil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1751" y="1060137"/>
            <a:ext cx="414093" cy="3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3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424" t="23193" r="8485" b="32796"/>
          <a:stretch/>
        </p:blipFill>
        <p:spPr bwMode="auto">
          <a:xfrm>
            <a:off x="3315844" y="1061886"/>
            <a:ext cx="388801" cy="3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8" descr="http://www.scharlab.com/docs/etiquetas_adr/GHS7g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8299" y="1973228"/>
            <a:ext cx="396000" cy="3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2" descr="facilmente infiammabil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162" y="1973228"/>
            <a:ext cx="414093" cy="3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2707" y="1972903"/>
            <a:ext cx="396000" cy="3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Picture 8" descr="http://www.scharlab.com/docs/etiquetas_adr/GHS7g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7033" y="2988149"/>
            <a:ext cx="396000" cy="3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2" descr="facilmente infiammabil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2896" y="2988149"/>
            <a:ext cx="414093" cy="3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1441" y="2987824"/>
            <a:ext cx="396000" cy="3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4866" y="7236264"/>
            <a:ext cx="12017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0" name="Picture 8" descr="http://www.scharlab.com/docs/etiquetas_adr/GHS7g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3160" y="2499826"/>
            <a:ext cx="396000" cy="3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2" descr="facilmente infiammabil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1882" y="2499826"/>
            <a:ext cx="414093" cy="3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8" descr="http://www.scharlab.com/docs/etiquetas_adr/GHS7g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3160" y="3491880"/>
            <a:ext cx="396000" cy="3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2" descr="facilmente infiammabil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1882" y="3491880"/>
            <a:ext cx="414093" cy="3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" name="Picture 8" descr="http://www.scharlab.com/docs/etiquetas_adr/GHS7g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6544" y="3992021"/>
            <a:ext cx="396000" cy="3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Picture 2" descr="facilmente infiammabil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5266" y="3970756"/>
            <a:ext cx="414093" cy="3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Picture 5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98" y="4436238"/>
            <a:ext cx="822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7" name="Picture 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1547" y="6372198"/>
            <a:ext cx="4143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8" name="Picture 4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7774" y="63722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9" name="Picture 5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9728" y="6372199"/>
            <a:ext cx="3968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0" name="Picture 8" descr="http://www.scharlab.com/docs/etiquetas_adr/GHS7g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3160" y="4953305"/>
            <a:ext cx="396000" cy="3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" name="Picture 2" descr="facilmente infiammabil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1882" y="4932040"/>
            <a:ext cx="414093" cy="3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" name="Picture 8" descr="http://www.scharlab.com/docs/etiquetas_adr/GHS7g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1464" y="5886399"/>
            <a:ext cx="396000" cy="3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4" name="Picture 8" descr="http://www.scharlab.com/docs/etiquetas_adr/GHS7g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7039" y="6825151"/>
            <a:ext cx="396000" cy="3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5" name="Picture 7" descr="http://www.scharlab.com/docs/etiquetas_adr/GHS8g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1547" y="7740352"/>
            <a:ext cx="396000" cy="3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6" name="Picture 8" descr="http://www.scharlab.com/docs/etiquetas_adr/GHS7g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1060" y="8287837"/>
            <a:ext cx="396000" cy="3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7" name="Picture 12" descr="http://www.scharlab.com/docs/etiquetas_adr/GHS9g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6988" y="7751897"/>
            <a:ext cx="396000" cy="3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8962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492181"/>
              </p:ext>
            </p:extLst>
          </p:nvPr>
        </p:nvGraphicFramePr>
        <p:xfrm>
          <a:off x="-1" y="179515"/>
          <a:ext cx="6847367" cy="867919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03967"/>
                <a:gridCol w="908706"/>
                <a:gridCol w="1609085"/>
                <a:gridCol w="1044464"/>
                <a:gridCol w="1881145"/>
              </a:tblGrid>
              <a:tr h="422629"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 smtClean="0"/>
                        <a:t>Nome</a:t>
                      </a:r>
                      <a:endParaRPr lang="it-IT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 err="1" smtClean="0"/>
                        <a:t>cas</a:t>
                      </a:r>
                      <a:endParaRPr lang="it-IT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 smtClean="0"/>
                        <a:t>Pittogrammi</a:t>
                      </a:r>
                      <a:endParaRPr lang="it-IT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 smtClean="0"/>
                        <a:t>Avvertenza</a:t>
                      </a:r>
                      <a:endParaRPr lang="it-IT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 smtClean="0"/>
                        <a:t>Frasi pericolo</a:t>
                      </a:r>
                      <a:endParaRPr lang="it-IT" sz="1400" b="1" dirty="0"/>
                    </a:p>
                  </a:txBody>
                  <a:tcPr/>
                </a:tc>
              </a:tr>
              <a:tr h="422629">
                <a:tc>
                  <a:txBody>
                    <a:bodyPr/>
                    <a:lstStyle/>
                    <a:p>
                      <a:pPr algn="ctr"/>
                      <a:r>
                        <a:rPr lang="it-IT" sz="1300" dirty="0" smtClean="0"/>
                        <a:t>DICLOROMETANO</a:t>
                      </a:r>
                      <a:endParaRPr lang="it-IT" sz="13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75-09-2</a:t>
                      </a:r>
                      <a:endParaRPr lang="it-IT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/>
                        <a:t>Attenzione</a:t>
                      </a:r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H351</a:t>
                      </a:r>
                      <a:endParaRPr lang="it-IT" sz="1200" dirty="0"/>
                    </a:p>
                  </a:txBody>
                  <a:tcPr anchor="ctr"/>
                </a:tc>
              </a:tr>
              <a:tr h="457488">
                <a:tc>
                  <a:txBody>
                    <a:bodyPr/>
                    <a:lstStyle/>
                    <a:p>
                      <a:pPr algn="ctr"/>
                      <a:r>
                        <a:rPr lang="it-IT" sz="1300" dirty="0" smtClean="0"/>
                        <a:t>TOLUENE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108-88-3</a:t>
                      </a:r>
                      <a:endParaRPr lang="it-IT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/>
                        <a:t>Pericolo</a:t>
                      </a:r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H225, H304, H361d, H373, H315, H336</a:t>
                      </a:r>
                      <a:endParaRPr lang="it-IT" sz="1200" dirty="0"/>
                    </a:p>
                  </a:txBody>
                  <a:tcPr anchor="ctr"/>
                </a:tc>
              </a:tr>
              <a:tr h="457488">
                <a:tc>
                  <a:txBody>
                    <a:bodyPr/>
                    <a:lstStyle/>
                    <a:p>
                      <a:pPr algn="ctr"/>
                      <a:r>
                        <a:rPr lang="it-IT" sz="1300" dirty="0" smtClean="0"/>
                        <a:t>CLOROFORMIO</a:t>
                      </a:r>
                      <a:endParaRPr lang="it-IT" sz="13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67-66-3</a:t>
                      </a:r>
                      <a:endParaRPr lang="it-IT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/>
                        <a:t>Pericolo</a:t>
                      </a:r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H351, H373,</a:t>
                      </a:r>
                      <a:r>
                        <a:rPr lang="it-IT" sz="1200" baseline="0" dirty="0" smtClean="0"/>
                        <a:t> H302, H315, H319, H331, H336, H361d</a:t>
                      </a:r>
                      <a:endParaRPr lang="it-IT" sz="1200" dirty="0"/>
                    </a:p>
                  </a:txBody>
                  <a:tcPr anchor="ctr"/>
                </a:tc>
              </a:tr>
              <a:tr h="457488">
                <a:tc>
                  <a:txBody>
                    <a:bodyPr/>
                    <a:lstStyle/>
                    <a:p>
                      <a:pPr algn="ctr"/>
                      <a:r>
                        <a:rPr lang="it-IT" sz="1300" dirty="0" smtClean="0"/>
                        <a:t>ETERE</a:t>
                      </a:r>
                      <a:r>
                        <a:rPr lang="it-IT" sz="1300" baseline="0" dirty="0" smtClean="0"/>
                        <a:t> PETROLIO</a:t>
                      </a:r>
                      <a:endParaRPr lang="it-IT" sz="13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64742-49-0</a:t>
                      </a:r>
                      <a:endParaRPr lang="it-IT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/>
                        <a:t>Pericolo</a:t>
                      </a:r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H225, H304, H315, H336 H411</a:t>
                      </a:r>
                      <a:endParaRPr lang="it-IT" sz="1200" dirty="0"/>
                    </a:p>
                  </a:txBody>
                  <a:tcPr anchor="ctr"/>
                </a:tc>
              </a:tr>
              <a:tr h="457488">
                <a:tc>
                  <a:txBody>
                    <a:bodyPr/>
                    <a:lstStyle/>
                    <a:p>
                      <a:pPr algn="ctr"/>
                      <a:r>
                        <a:rPr lang="it-IT" sz="1300" dirty="0" smtClean="0"/>
                        <a:t>n-ESANO</a:t>
                      </a:r>
                      <a:endParaRPr lang="it-IT" sz="13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110-54-3</a:t>
                      </a:r>
                      <a:endParaRPr lang="it-IT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/>
                        <a:t>Pericolo</a:t>
                      </a:r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H225, H304, H361f, H373, H315, H336, H411</a:t>
                      </a:r>
                      <a:endParaRPr lang="it-IT" sz="1200" dirty="0"/>
                    </a:p>
                  </a:txBody>
                  <a:tcPr anchor="ctr"/>
                </a:tc>
              </a:tr>
              <a:tr h="518487"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/>
                        <a:t>P-TOLUENE</a:t>
                      </a:r>
                    </a:p>
                    <a:p>
                      <a:pPr algn="ctr"/>
                      <a:r>
                        <a:rPr lang="it-IT" sz="1400" dirty="0" smtClean="0"/>
                        <a:t>SULFONAMIDE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70-55-3</a:t>
                      </a: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/>
                        <a:t>Attenzione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/>
                        <a:t>H319</a:t>
                      </a:r>
                    </a:p>
                  </a:txBody>
                  <a:tcPr/>
                </a:tc>
              </a:tr>
              <a:tr h="518487"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/>
                        <a:t>SODIO CARBONATO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/>
                        <a:t>497-19-8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Attenzione</a:t>
                      </a:r>
                    </a:p>
                    <a:p>
                      <a:pPr algn="ctr"/>
                      <a:endParaRPr lang="it-IT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/>
                        <a:t>H319</a:t>
                      </a:r>
                    </a:p>
                    <a:p>
                      <a:pPr algn="ctr"/>
                      <a:endParaRPr lang="pt-BR" sz="1200" dirty="0" smtClean="0"/>
                    </a:p>
                  </a:txBody>
                  <a:tcPr anchor="ctr"/>
                </a:tc>
              </a:tr>
              <a:tr h="518487">
                <a:tc>
                  <a:txBody>
                    <a:bodyPr/>
                    <a:lstStyle/>
                    <a:p>
                      <a:pPr algn="ctr"/>
                      <a:r>
                        <a:rPr lang="it-IT" sz="1300" dirty="0" smtClean="0"/>
                        <a:t>METIL SALICILATO</a:t>
                      </a:r>
                      <a:endParaRPr lang="it-IT" sz="13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119-36-8</a:t>
                      </a:r>
                      <a:endParaRPr lang="it-IT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smtClean="0"/>
                        <a:t>Attenzione</a:t>
                      </a:r>
                    </a:p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H302,H315, H319, H335</a:t>
                      </a:r>
                    </a:p>
                    <a:p>
                      <a:pPr algn="ctr"/>
                      <a:endParaRPr lang="it-IT" sz="1200" dirty="0"/>
                    </a:p>
                  </a:txBody>
                  <a:tcPr anchor="ctr"/>
                </a:tc>
              </a:tr>
              <a:tr h="518487"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/>
                        <a:t>ACIDO ACETIL SALICILICO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50-78-2</a:t>
                      </a: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/>
                        <a:t>Attenzione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H302,H315, H319, H335</a:t>
                      </a: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518487"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/>
                        <a:t>ACQUA</a:t>
                      </a:r>
                      <a:r>
                        <a:rPr lang="it-IT" sz="1400" baseline="0" dirty="0" smtClean="0"/>
                        <a:t> DI BROMO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7726-95-6</a:t>
                      </a: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/>
                        <a:t>Pericolo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H315, H319,</a:t>
                      </a:r>
                      <a:r>
                        <a:rPr lang="it-IT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H350</a:t>
                      </a: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518487"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/>
                        <a:t>SOLUZIONE KMnO4 1%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7722-64-7</a:t>
                      </a: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smtClean="0"/>
                        <a:t>Attenzione</a:t>
                      </a:r>
                    </a:p>
                    <a:p>
                      <a:pPr algn="ctr"/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H411</a:t>
                      </a: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518487"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/>
                        <a:t>CLORURO</a:t>
                      </a:r>
                      <a:r>
                        <a:rPr lang="it-IT" sz="1400" baseline="0" dirty="0" smtClean="0"/>
                        <a:t> FERRICO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7705-08-0</a:t>
                      </a:r>
                    </a:p>
                    <a:p>
                      <a:pPr algn="ctr"/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smtClean="0"/>
                        <a:t>Pericolo</a:t>
                      </a:r>
                    </a:p>
                    <a:p>
                      <a:pPr algn="ctr"/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H302, H315, H318, H290</a:t>
                      </a:r>
                    </a:p>
                    <a:p>
                      <a:pPr algn="ctr"/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57488"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/>
                        <a:t>IODIO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7553-56-2</a:t>
                      </a: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/>
                        <a:t>Pericolo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H312, H315, H319, H332, H335, H372, H400</a:t>
                      </a: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518487"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2,4-DINITRO FENILIDRAZINA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119-26-6</a:t>
                      </a: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smtClean="0"/>
                        <a:t>Pericolo</a:t>
                      </a:r>
                    </a:p>
                    <a:p>
                      <a:pPr algn="ctr"/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H228, H302</a:t>
                      </a: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22629">
                <a:tc>
                  <a:txBody>
                    <a:bodyPr/>
                    <a:lstStyle/>
                    <a:p>
                      <a:r>
                        <a:rPr lang="it-IT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FLUORENE</a:t>
                      </a:r>
                      <a:endParaRPr lang="it-IT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86-73-7</a:t>
                      </a: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/>
                        <a:t>Attenzione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H410</a:t>
                      </a: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518487"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/>
                        <a:t>CAFFEINA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58-08-2</a:t>
                      </a: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smtClean="0"/>
                        <a:t>Attenzione</a:t>
                      </a:r>
                    </a:p>
                    <a:p>
                      <a:pPr algn="ctr"/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H302</a:t>
                      </a: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57488"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/>
                        <a:t>CRISTAL VIOLET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8004-87-3</a:t>
                      </a: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/>
                        <a:t>Pericolo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H302, H315, H318, H351,H410</a:t>
                      </a: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" name="Picture 7" descr="http://www.scharlab.com/docs/etiquetas_adr/GHS8g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6984" y="630403"/>
            <a:ext cx="396000" cy="3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8" descr="http://www.scharlab.com/docs/etiquetas_adr/GHS7g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7462" y="630403"/>
            <a:ext cx="396000" cy="3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7" descr="http://www.scharlab.com/docs/etiquetas_adr/GHS8g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0522" y="1073084"/>
            <a:ext cx="396000" cy="3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8" descr="http://www.scharlab.com/docs/etiquetas_adr/GHS7g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1000" y="1073084"/>
            <a:ext cx="396000" cy="3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facilmente infiammabil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2012" y="1073084"/>
            <a:ext cx="414093" cy="3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7" descr="http://www.scharlab.com/docs/etiquetas_adr/GHS8g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7585" y="1519914"/>
            <a:ext cx="396000" cy="3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8" descr="http://www.scharlab.com/docs/etiquetas_adr/GHS7g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8063" y="1519914"/>
            <a:ext cx="396000" cy="3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7" descr="http://www.scharlab.com/docs/etiquetas_adr/GHS8g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2545" y="1962595"/>
            <a:ext cx="396000" cy="3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facilmente infiammabil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5934" y="1962595"/>
            <a:ext cx="414093" cy="3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8" descr="http://www.scharlab.com/docs/etiquetas_adr/GHS7g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6202" y="2409363"/>
            <a:ext cx="396000" cy="3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facilmente infiammabil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9318" y="2413486"/>
            <a:ext cx="414093" cy="3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3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424" t="23193" r="8485" b="32796"/>
          <a:stretch/>
        </p:blipFill>
        <p:spPr bwMode="auto">
          <a:xfrm>
            <a:off x="2598183" y="1519914"/>
            <a:ext cx="388801" cy="3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" name="Picture 8" descr="http://www.scharlab.com/docs/etiquetas_adr/GHS7g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0705" y="1969079"/>
            <a:ext cx="396000" cy="3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12" descr="http://www.scharlab.com/docs/etiquetas_adr/GHS9g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5464" y="1969079"/>
            <a:ext cx="396000" cy="3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4604" y="2915816"/>
            <a:ext cx="3968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5519" y="4483019"/>
            <a:ext cx="3968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7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6031" y="3923928"/>
            <a:ext cx="3968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8" name="Picture 12" descr="http://www.scharlab.com/docs/etiquetas_adr/GHS9g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9318" y="3448297"/>
            <a:ext cx="396000" cy="3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0091" y="6516216"/>
            <a:ext cx="3968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" name="Picture 7" descr="http://www.scharlab.com/docs/etiquetas_adr/GHS8g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6966" y="6517091"/>
            <a:ext cx="396000" cy="3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12" descr="http://www.scharlab.com/docs/etiquetas_adr/GHS9g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3000" y="6516216"/>
            <a:ext cx="396000" cy="3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12" descr="http://www.scharlab.com/docs/etiquetas_adr/GHS9g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6906" y="7474256"/>
            <a:ext cx="396000" cy="3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5518" y="7898116"/>
            <a:ext cx="3968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8" name="Picture 7" descr="http://www.scharlab.com/docs/etiquetas_adr/GHS8g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7783" y="8424472"/>
            <a:ext cx="396000" cy="3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12" descr="http://www.scharlab.com/docs/etiquetas_adr/GHS9g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1116" y="8423597"/>
            <a:ext cx="396000" cy="3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2966" y="8423597"/>
            <a:ext cx="3968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" name="Picture 2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5464" y="8436097"/>
            <a:ext cx="396000" cy="3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" name="Picture 2" descr="facilmente infiammabil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8736" y="6951683"/>
            <a:ext cx="414093" cy="3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0928" y="6951683"/>
            <a:ext cx="3968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4" name="Picture 2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3468" y="6012160"/>
            <a:ext cx="396000" cy="3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5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29" y="6011285"/>
            <a:ext cx="3968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7" name="Picture 12" descr="http://www.scharlab.com/docs/etiquetas_adr/GHS9g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8984" y="5508104"/>
            <a:ext cx="396000" cy="3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" name="Picture 7" descr="http://www.scharlab.com/docs/etiquetas_adr/GHS8g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2879" y="5004048"/>
            <a:ext cx="396000" cy="3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33" y="5032294"/>
            <a:ext cx="3968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03280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4611782"/>
              </p:ext>
            </p:extLst>
          </p:nvPr>
        </p:nvGraphicFramePr>
        <p:xfrm>
          <a:off x="0" y="141049"/>
          <a:ext cx="6858000" cy="295724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06147"/>
                <a:gridCol w="910117"/>
                <a:gridCol w="1611584"/>
                <a:gridCol w="1046086"/>
                <a:gridCol w="1884066"/>
              </a:tblGrid>
              <a:tr h="422363"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 smtClean="0"/>
                        <a:t>Nome</a:t>
                      </a:r>
                      <a:endParaRPr lang="it-IT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 err="1" smtClean="0"/>
                        <a:t>cas</a:t>
                      </a:r>
                      <a:endParaRPr lang="it-IT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 smtClean="0"/>
                        <a:t>Pittogrammi</a:t>
                      </a:r>
                      <a:endParaRPr lang="it-IT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 smtClean="0"/>
                        <a:t>Avvertenza</a:t>
                      </a:r>
                      <a:endParaRPr lang="it-IT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 smtClean="0"/>
                        <a:t>Frasi pericolo</a:t>
                      </a:r>
                      <a:endParaRPr lang="it-IT" sz="1400" b="1" dirty="0"/>
                    </a:p>
                  </a:txBody>
                  <a:tcPr/>
                </a:tc>
              </a:tr>
              <a:tr h="422363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3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DIOSSIDO DI SILICIO</a:t>
                      </a:r>
                      <a:endParaRPr lang="it-IT" sz="13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14808-60-7</a:t>
                      </a:r>
                      <a:endParaRPr lang="it-IT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/>
                        <a:t>Pericolo</a:t>
                      </a:r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smtClean="0"/>
                        <a:t>H372</a:t>
                      </a:r>
                      <a:endParaRPr lang="it-IT" sz="1200" dirty="0"/>
                    </a:p>
                  </a:txBody>
                  <a:tcPr anchor="ctr"/>
                </a:tc>
              </a:tr>
              <a:tr h="422363">
                <a:tc>
                  <a:txBody>
                    <a:bodyPr/>
                    <a:lstStyle/>
                    <a:p>
                      <a:pPr algn="ctr"/>
                      <a:r>
                        <a:rPr lang="it-IT" sz="1300" dirty="0" smtClean="0">
                          <a:solidFill>
                            <a:schemeClr val="tx1"/>
                          </a:solidFill>
                        </a:rPr>
                        <a:t>SODIO IODURO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/>
                        <a:t>7681-82-5</a:t>
                      </a:r>
                    </a:p>
                    <a:p>
                      <a:pPr algn="ctr"/>
                      <a:endParaRPr lang="it-IT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/>
                        <a:t>Attenzione</a:t>
                      </a:r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H400</a:t>
                      </a:r>
                      <a:endParaRPr lang="it-IT" sz="1200" dirty="0"/>
                    </a:p>
                  </a:txBody>
                  <a:tcPr anchor="ctr"/>
                </a:tc>
              </a:tr>
              <a:tr h="437171"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/>
                        <a:t>ACIDO</a:t>
                      </a:r>
                      <a:r>
                        <a:rPr lang="it-IT" sz="1400" baseline="0" dirty="0" smtClean="0"/>
                        <a:t> </a:t>
                      </a:r>
                      <a:r>
                        <a:rPr lang="it-IT" sz="1400" dirty="0" smtClean="0"/>
                        <a:t>TARTARICO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87-69-4</a:t>
                      </a: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 smtClean="0"/>
                    </a:p>
                    <a:p>
                      <a:pPr algn="ctr"/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smtClean="0"/>
                        <a:t>Attenzione</a:t>
                      </a:r>
                    </a:p>
                    <a:p>
                      <a:pPr algn="ctr"/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/>
                        <a:t>H319</a:t>
                      </a:r>
                      <a:endParaRPr lang="it-IT" sz="1200" dirty="0" smtClean="0"/>
                    </a:p>
                  </a:txBody>
                  <a:tcPr anchor="ctr"/>
                </a:tc>
              </a:tr>
              <a:tr h="495075"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/>
                        <a:t>ACETANILIDE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103-84-4</a:t>
                      </a: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smtClean="0"/>
                        <a:t>Attenzione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H302, H315, H319, H335</a:t>
                      </a: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576768"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/>
                        <a:t>POTASSIO CARBONATO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584-08-7</a:t>
                      </a: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endParaRPr lang="it-IT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Attenzione</a:t>
                      </a:r>
                    </a:p>
                    <a:p>
                      <a:pPr algn="ctr"/>
                      <a:endParaRPr lang="it-IT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H302</a:t>
                      </a:r>
                    </a:p>
                    <a:p>
                      <a:pPr algn="ctr"/>
                      <a:endParaRPr lang="it-IT" sz="1200" dirty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10" name="Picture 7" descr="http://www.scharlab.com/docs/etiquetas_adr/GHS8g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5251" y="629466"/>
            <a:ext cx="396000" cy="3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0888" y="1115616"/>
            <a:ext cx="360363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4254" y="1097359"/>
            <a:ext cx="3968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3935" y="2134966"/>
            <a:ext cx="360363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7379" y="1619672"/>
            <a:ext cx="360363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7379" y="2647728"/>
            <a:ext cx="360363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83149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669355"/>
              </p:ext>
            </p:extLst>
          </p:nvPr>
        </p:nvGraphicFramePr>
        <p:xfrm>
          <a:off x="44625" y="35496"/>
          <a:ext cx="6480721" cy="814390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8191"/>
                <a:gridCol w="1430226"/>
                <a:gridCol w="1661152"/>
                <a:gridCol w="1661152"/>
              </a:tblGrid>
              <a:tr h="422363"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 smtClean="0"/>
                        <a:t>Nome</a:t>
                      </a:r>
                      <a:endParaRPr lang="it-IT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 err="1" smtClean="0"/>
                        <a:t>cas</a:t>
                      </a:r>
                      <a:endParaRPr lang="it-IT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 smtClean="0"/>
                        <a:t>Frasi pericolo</a:t>
                      </a:r>
                      <a:endParaRPr lang="it-IT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 smtClean="0"/>
                        <a:t>Pittogrammi</a:t>
                      </a:r>
                      <a:endParaRPr lang="it-IT" sz="1400" b="1" dirty="0"/>
                    </a:p>
                  </a:txBody>
                  <a:tcPr/>
                </a:tc>
              </a:tr>
              <a:tr h="422363"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/>
                        <a:t>SODIO BICARBONATO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/>
                        <a:t>	144-55-8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/>
                        <a:t>NP</a:t>
                      </a:r>
                    </a:p>
                    <a:p>
                      <a:pPr algn="ctr"/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/>
                </a:tc>
              </a:tr>
              <a:tr h="422363"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/>
                        <a:t>SODIO CLORURO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/>
                        <a:t>7647-14-5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/>
                        <a:t>NP</a:t>
                      </a:r>
                    </a:p>
                    <a:p>
                      <a:pPr algn="ctr"/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/>
                </a:tc>
              </a:tr>
              <a:tr h="413525"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/>
                        <a:t>SODIO</a:t>
                      </a:r>
                      <a:r>
                        <a:rPr lang="it-IT" sz="1400" baseline="0" dirty="0" smtClean="0"/>
                        <a:t>  BROMURO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/>
                        <a:t>7647-15-6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/>
                        <a:t>NP</a:t>
                      </a:r>
                    </a:p>
                    <a:p>
                      <a:pPr algn="ctr"/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/>
                </a:tc>
              </a:tr>
              <a:tr h="422363"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/>
                        <a:t>SODIO SOLFATO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/>
                        <a:t>7757-82-6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300" dirty="0" smtClean="0"/>
                        <a:t>NP</a:t>
                      </a:r>
                      <a:endParaRPr lang="it-IT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300" dirty="0"/>
                    </a:p>
                  </a:txBody>
                  <a:tcPr/>
                </a:tc>
              </a:tr>
              <a:tr h="51522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ANISALDEIDE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123-11-5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/>
                        <a:t>NP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/>
                </a:tc>
              </a:tr>
              <a:tr h="422363"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/>
                        <a:t>MAGNESIO SOLFATO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7487-88-9</a:t>
                      </a:r>
                    </a:p>
                    <a:p>
                      <a:pPr fontAlgn="t"/>
                      <a:endParaRPr lang="it-IT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/>
                        <a:t>NP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/>
                </a:tc>
              </a:tr>
              <a:tr h="422363"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/>
                        <a:t>CARBORUNDUM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/>
                        <a:t>409-21-2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</a:t>
                      </a:r>
                      <a:endParaRPr lang="it-IT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endParaRPr lang="it-IT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22363">
                <a:tc>
                  <a:txBody>
                    <a:bodyPr/>
                    <a:lstStyle/>
                    <a:p>
                      <a:pPr algn="ctr"/>
                      <a:r>
                        <a:rPr lang="it-IT" sz="1300" dirty="0" smtClean="0"/>
                        <a:t>TIOSOLFATO</a:t>
                      </a:r>
                      <a:endParaRPr lang="it-IT" sz="13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10102-17-7</a:t>
                      </a:r>
                      <a:endParaRPr lang="it-IT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smtClean="0"/>
                        <a:t>NP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dirty="0" smtClean="0"/>
                    </a:p>
                  </a:txBody>
                  <a:tcPr/>
                </a:tc>
              </a:tr>
              <a:tr h="422363">
                <a:tc>
                  <a:txBody>
                    <a:bodyPr/>
                    <a:lstStyle/>
                    <a:p>
                      <a:pPr algn="ctr"/>
                      <a:r>
                        <a:rPr lang="it-IT" sz="1300" dirty="0" smtClean="0"/>
                        <a:t>ETILACETO</a:t>
                      </a:r>
                    </a:p>
                    <a:p>
                      <a:pPr algn="ctr"/>
                      <a:r>
                        <a:rPr lang="it-IT" sz="1300" dirty="0" smtClean="0"/>
                        <a:t>ACETATO</a:t>
                      </a:r>
                      <a:endParaRPr lang="it-IT" sz="13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/>
                        <a:t>141-97-9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</a:t>
                      </a:r>
                      <a:endParaRPr lang="it-IT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dirty="0" smtClean="0"/>
                    </a:p>
                  </a:txBody>
                  <a:tcPr/>
                </a:tc>
              </a:tr>
              <a:tr h="422363"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dirty="0" smtClean="0"/>
                    </a:p>
                  </a:txBody>
                  <a:tcPr/>
                </a:tc>
              </a:tr>
              <a:tr h="422363"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dirty="0" smtClean="0"/>
                    </a:p>
                  </a:txBody>
                  <a:tcPr/>
                </a:tc>
              </a:tr>
              <a:tr h="422363"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dirty="0" smtClean="0"/>
                    </a:p>
                  </a:txBody>
                  <a:tcPr/>
                </a:tc>
              </a:tr>
              <a:tr h="422363"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dirty="0" smtClean="0"/>
                    </a:p>
                  </a:txBody>
                  <a:tcPr/>
                </a:tc>
              </a:tr>
              <a:tr h="422363"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/>
                </a:tc>
              </a:tr>
              <a:tr h="422363"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/>
                </a:tc>
              </a:tr>
              <a:tr h="422363"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/>
                </a:tc>
              </a:tr>
              <a:tr h="422363"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10" name="Gruppo 9"/>
          <p:cNvGrpSpPr>
            <a:grpSpLocks noChangeAspect="1"/>
          </p:cNvGrpSpPr>
          <p:nvPr/>
        </p:nvGrpSpPr>
        <p:grpSpPr>
          <a:xfrm>
            <a:off x="5184780" y="579345"/>
            <a:ext cx="324165" cy="326033"/>
            <a:chOff x="14630" y="21945"/>
            <a:chExt cx="864998" cy="869986"/>
          </a:xfrm>
        </p:grpSpPr>
        <p:grpSp>
          <p:nvGrpSpPr>
            <p:cNvPr id="11" name="Gruppo 10"/>
            <p:cNvGrpSpPr/>
            <p:nvPr/>
          </p:nvGrpSpPr>
          <p:grpSpPr>
            <a:xfrm>
              <a:off x="87628" y="85580"/>
              <a:ext cx="792000" cy="795880"/>
              <a:chOff x="3399996" y="294653"/>
              <a:chExt cx="792000" cy="795880"/>
            </a:xfrm>
          </p:grpSpPr>
          <p:sp>
            <p:nvSpPr>
              <p:cNvPr id="13" name="Anello 12"/>
              <p:cNvSpPr>
                <a:spLocks noChangeAspect="1"/>
              </p:cNvSpPr>
              <p:nvPr/>
            </p:nvSpPr>
            <p:spPr>
              <a:xfrm>
                <a:off x="3399996" y="298444"/>
                <a:ext cx="792000" cy="792089"/>
              </a:xfrm>
              <a:prstGeom prst="donut">
                <a:avLst/>
              </a:prstGeom>
              <a:solidFill>
                <a:srgbClr val="92D050"/>
              </a:solidFill>
              <a:ln>
                <a:solidFill>
                  <a:srgbClr val="0066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Rettangolo 13"/>
              <p:cNvSpPr>
                <a:spLocks noChangeAspect="1"/>
              </p:cNvSpPr>
              <p:nvPr/>
            </p:nvSpPr>
            <p:spPr>
              <a:xfrm rot="1218124">
                <a:off x="3431292" y="338768"/>
                <a:ext cx="648000" cy="64800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prstTxWarp prst="textArchDown">
                  <a:avLst>
                    <a:gd name="adj" fmla="val 20491918"/>
                  </a:avLst>
                </a:prstTxWarp>
                <a:spAutoFit/>
              </a:bodyPr>
              <a:lstStyle/>
              <a:p>
                <a:pPr algn="ctr"/>
                <a:r>
                  <a:rPr lang="it-IT" cap="none" spc="0" dirty="0" smtClean="0">
                    <a:ln w="10541" cmpd="sng">
                      <a:solidFill>
                        <a:srgbClr val="006600"/>
                      </a:solidFill>
                      <a:prstDash val="solid"/>
                    </a:ln>
                    <a:solidFill>
                      <a:srgbClr val="006600"/>
                    </a:solidFill>
                    <a:effectLst/>
                  </a:rPr>
                  <a:t>NON PERICOLOSO</a:t>
                </a:r>
                <a:endParaRPr lang="it-IT" cap="none" spc="0" dirty="0">
                  <a:ln w="10541" cmpd="sng">
                    <a:solidFill>
                      <a:srgbClr val="006600"/>
                    </a:solidFill>
                    <a:prstDash val="solid"/>
                  </a:ln>
                  <a:solidFill>
                    <a:srgbClr val="006600"/>
                  </a:solidFill>
                  <a:effectLst/>
                </a:endParaRPr>
              </a:p>
            </p:txBody>
          </p:sp>
          <p:pic>
            <p:nvPicPr>
              <p:cNvPr id="15" name="Picture 14" descr="http://ebookspublishing.co/wp-content/uploads/2014/01/Checkmark.png"/>
              <p:cNvPicPr>
                <a:picLocks noChangeAspect="1" noChangeArrowheads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9332" t="6865" r="7725" b="14648"/>
              <a:stretch/>
            </p:blipFill>
            <p:spPr bwMode="auto">
              <a:xfrm>
                <a:off x="3560316" y="294653"/>
                <a:ext cx="523509" cy="54694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12" name="Rettangolo 11"/>
            <p:cNvSpPr/>
            <p:nvPr/>
          </p:nvSpPr>
          <p:spPr>
            <a:xfrm>
              <a:off x="14630" y="21945"/>
              <a:ext cx="859215" cy="8699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16" name="Gruppo 15"/>
          <p:cNvGrpSpPr>
            <a:grpSpLocks noChangeAspect="1"/>
          </p:cNvGrpSpPr>
          <p:nvPr/>
        </p:nvGrpSpPr>
        <p:grpSpPr>
          <a:xfrm>
            <a:off x="5202878" y="1583911"/>
            <a:ext cx="324165" cy="326033"/>
            <a:chOff x="14630" y="21945"/>
            <a:chExt cx="864998" cy="869986"/>
          </a:xfrm>
        </p:grpSpPr>
        <p:grpSp>
          <p:nvGrpSpPr>
            <p:cNvPr id="17" name="Gruppo 16"/>
            <p:cNvGrpSpPr/>
            <p:nvPr/>
          </p:nvGrpSpPr>
          <p:grpSpPr>
            <a:xfrm>
              <a:off x="87628" y="85580"/>
              <a:ext cx="792000" cy="795880"/>
              <a:chOff x="3399996" y="294653"/>
              <a:chExt cx="792000" cy="795880"/>
            </a:xfrm>
          </p:grpSpPr>
          <p:sp>
            <p:nvSpPr>
              <p:cNvPr id="19" name="Anello 18"/>
              <p:cNvSpPr>
                <a:spLocks noChangeAspect="1"/>
              </p:cNvSpPr>
              <p:nvPr/>
            </p:nvSpPr>
            <p:spPr>
              <a:xfrm>
                <a:off x="3399996" y="298444"/>
                <a:ext cx="792000" cy="792089"/>
              </a:xfrm>
              <a:prstGeom prst="donut">
                <a:avLst/>
              </a:prstGeom>
              <a:solidFill>
                <a:srgbClr val="92D050"/>
              </a:solidFill>
              <a:ln>
                <a:solidFill>
                  <a:srgbClr val="0066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Rettangolo 19"/>
              <p:cNvSpPr>
                <a:spLocks noChangeAspect="1"/>
              </p:cNvSpPr>
              <p:nvPr/>
            </p:nvSpPr>
            <p:spPr>
              <a:xfrm rot="1218124">
                <a:off x="3431292" y="338768"/>
                <a:ext cx="648000" cy="64800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prstTxWarp prst="textArchDown">
                  <a:avLst>
                    <a:gd name="adj" fmla="val 20491918"/>
                  </a:avLst>
                </a:prstTxWarp>
                <a:spAutoFit/>
              </a:bodyPr>
              <a:lstStyle/>
              <a:p>
                <a:pPr algn="ctr"/>
                <a:r>
                  <a:rPr lang="it-IT" cap="none" spc="0" dirty="0" smtClean="0">
                    <a:ln w="10541" cmpd="sng">
                      <a:solidFill>
                        <a:srgbClr val="006600"/>
                      </a:solidFill>
                      <a:prstDash val="solid"/>
                    </a:ln>
                    <a:solidFill>
                      <a:srgbClr val="006600"/>
                    </a:solidFill>
                    <a:effectLst/>
                  </a:rPr>
                  <a:t>NON PERICOLOSO</a:t>
                </a:r>
                <a:endParaRPr lang="it-IT" cap="none" spc="0" dirty="0">
                  <a:ln w="10541" cmpd="sng">
                    <a:solidFill>
                      <a:srgbClr val="006600"/>
                    </a:solidFill>
                    <a:prstDash val="solid"/>
                  </a:ln>
                  <a:solidFill>
                    <a:srgbClr val="006600"/>
                  </a:solidFill>
                  <a:effectLst/>
                </a:endParaRPr>
              </a:p>
            </p:txBody>
          </p:sp>
          <p:pic>
            <p:nvPicPr>
              <p:cNvPr id="21" name="Picture 14" descr="http://ebookspublishing.co/wp-content/uploads/2014/01/Checkmark.png"/>
              <p:cNvPicPr>
                <a:picLocks noChangeAspect="1" noChangeArrowheads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9332" t="6865" r="7725" b="14648"/>
              <a:stretch/>
            </p:blipFill>
            <p:spPr bwMode="auto">
              <a:xfrm>
                <a:off x="3560316" y="294653"/>
                <a:ext cx="523509" cy="54694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18" name="Rettangolo 17"/>
            <p:cNvSpPr/>
            <p:nvPr/>
          </p:nvSpPr>
          <p:spPr>
            <a:xfrm>
              <a:off x="14630" y="21945"/>
              <a:ext cx="859215" cy="8699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28" name="Gruppo 27"/>
          <p:cNvGrpSpPr>
            <a:grpSpLocks noChangeAspect="1"/>
          </p:cNvGrpSpPr>
          <p:nvPr/>
        </p:nvGrpSpPr>
        <p:grpSpPr>
          <a:xfrm>
            <a:off x="5229200" y="3015599"/>
            <a:ext cx="324165" cy="326033"/>
            <a:chOff x="14630" y="21945"/>
            <a:chExt cx="864998" cy="869986"/>
          </a:xfrm>
        </p:grpSpPr>
        <p:grpSp>
          <p:nvGrpSpPr>
            <p:cNvPr id="29" name="Gruppo 28"/>
            <p:cNvGrpSpPr/>
            <p:nvPr/>
          </p:nvGrpSpPr>
          <p:grpSpPr>
            <a:xfrm>
              <a:off x="87628" y="85580"/>
              <a:ext cx="792000" cy="795880"/>
              <a:chOff x="3399996" y="294653"/>
              <a:chExt cx="792000" cy="795880"/>
            </a:xfrm>
          </p:grpSpPr>
          <p:sp>
            <p:nvSpPr>
              <p:cNvPr id="31" name="Anello 30"/>
              <p:cNvSpPr>
                <a:spLocks noChangeAspect="1"/>
              </p:cNvSpPr>
              <p:nvPr/>
            </p:nvSpPr>
            <p:spPr>
              <a:xfrm>
                <a:off x="3399996" y="298444"/>
                <a:ext cx="792000" cy="792089"/>
              </a:xfrm>
              <a:prstGeom prst="donut">
                <a:avLst/>
              </a:prstGeom>
              <a:solidFill>
                <a:srgbClr val="92D050"/>
              </a:solidFill>
              <a:ln>
                <a:solidFill>
                  <a:srgbClr val="0066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>
                  <a:solidFill>
                    <a:schemeClr val="tx1"/>
                  </a:solidFill>
                </a:endParaRPr>
              </a:p>
            </p:txBody>
          </p:sp>
          <p:sp>
            <p:nvSpPr>
              <p:cNvPr id="32" name="Rettangolo 31"/>
              <p:cNvSpPr>
                <a:spLocks noChangeAspect="1"/>
              </p:cNvSpPr>
              <p:nvPr/>
            </p:nvSpPr>
            <p:spPr>
              <a:xfrm rot="1218124">
                <a:off x="3431292" y="338768"/>
                <a:ext cx="648000" cy="64800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prstTxWarp prst="textArchDown">
                  <a:avLst>
                    <a:gd name="adj" fmla="val 20491918"/>
                  </a:avLst>
                </a:prstTxWarp>
                <a:spAutoFit/>
              </a:bodyPr>
              <a:lstStyle/>
              <a:p>
                <a:pPr algn="ctr"/>
                <a:r>
                  <a:rPr lang="it-IT" cap="none" spc="0" dirty="0" smtClean="0">
                    <a:ln w="10541" cmpd="sng">
                      <a:solidFill>
                        <a:srgbClr val="006600"/>
                      </a:solidFill>
                      <a:prstDash val="solid"/>
                    </a:ln>
                    <a:solidFill>
                      <a:srgbClr val="006600"/>
                    </a:solidFill>
                    <a:effectLst/>
                  </a:rPr>
                  <a:t>NON PERICOLOSO</a:t>
                </a:r>
                <a:endParaRPr lang="it-IT" cap="none" spc="0" dirty="0">
                  <a:ln w="10541" cmpd="sng">
                    <a:solidFill>
                      <a:srgbClr val="006600"/>
                    </a:solidFill>
                    <a:prstDash val="solid"/>
                  </a:ln>
                  <a:solidFill>
                    <a:srgbClr val="006600"/>
                  </a:solidFill>
                  <a:effectLst/>
                </a:endParaRPr>
              </a:p>
            </p:txBody>
          </p:sp>
          <p:pic>
            <p:nvPicPr>
              <p:cNvPr id="33" name="Picture 14" descr="http://ebookspublishing.co/wp-content/uploads/2014/01/Checkmark.png"/>
              <p:cNvPicPr>
                <a:picLocks noChangeAspect="1" noChangeArrowheads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9332" t="6865" r="7725" b="14648"/>
              <a:stretch/>
            </p:blipFill>
            <p:spPr bwMode="auto">
              <a:xfrm>
                <a:off x="3560316" y="294653"/>
                <a:ext cx="523509" cy="54694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30" name="Rettangolo 29"/>
            <p:cNvSpPr/>
            <p:nvPr/>
          </p:nvSpPr>
          <p:spPr>
            <a:xfrm>
              <a:off x="14630" y="21945"/>
              <a:ext cx="859215" cy="8699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102" name="Gruppo 101"/>
          <p:cNvGrpSpPr>
            <a:grpSpLocks noChangeAspect="1"/>
          </p:cNvGrpSpPr>
          <p:nvPr/>
        </p:nvGrpSpPr>
        <p:grpSpPr>
          <a:xfrm>
            <a:off x="5229200" y="1111286"/>
            <a:ext cx="324165" cy="326033"/>
            <a:chOff x="14630" y="21945"/>
            <a:chExt cx="864998" cy="869986"/>
          </a:xfrm>
        </p:grpSpPr>
        <p:grpSp>
          <p:nvGrpSpPr>
            <p:cNvPr id="103" name="Gruppo 102"/>
            <p:cNvGrpSpPr/>
            <p:nvPr/>
          </p:nvGrpSpPr>
          <p:grpSpPr>
            <a:xfrm>
              <a:off x="87628" y="85580"/>
              <a:ext cx="792000" cy="795880"/>
              <a:chOff x="3399996" y="294653"/>
              <a:chExt cx="792000" cy="795880"/>
            </a:xfrm>
          </p:grpSpPr>
          <p:sp>
            <p:nvSpPr>
              <p:cNvPr id="105" name="Anello 104"/>
              <p:cNvSpPr>
                <a:spLocks noChangeAspect="1"/>
              </p:cNvSpPr>
              <p:nvPr/>
            </p:nvSpPr>
            <p:spPr>
              <a:xfrm>
                <a:off x="3399996" y="298444"/>
                <a:ext cx="792000" cy="792089"/>
              </a:xfrm>
              <a:prstGeom prst="donut">
                <a:avLst/>
              </a:prstGeom>
              <a:solidFill>
                <a:srgbClr val="92D050"/>
              </a:solidFill>
              <a:ln>
                <a:solidFill>
                  <a:srgbClr val="0066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>
                  <a:solidFill>
                    <a:schemeClr val="tx1"/>
                  </a:solidFill>
                </a:endParaRPr>
              </a:p>
            </p:txBody>
          </p:sp>
          <p:sp>
            <p:nvSpPr>
              <p:cNvPr id="106" name="Rettangolo 105"/>
              <p:cNvSpPr>
                <a:spLocks noChangeAspect="1"/>
              </p:cNvSpPr>
              <p:nvPr/>
            </p:nvSpPr>
            <p:spPr>
              <a:xfrm rot="1218124">
                <a:off x="3431292" y="338768"/>
                <a:ext cx="648000" cy="64800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prstTxWarp prst="textArchDown">
                  <a:avLst>
                    <a:gd name="adj" fmla="val 20491918"/>
                  </a:avLst>
                </a:prstTxWarp>
                <a:spAutoFit/>
              </a:bodyPr>
              <a:lstStyle/>
              <a:p>
                <a:pPr algn="ctr"/>
                <a:r>
                  <a:rPr lang="it-IT" cap="none" spc="0" dirty="0" smtClean="0">
                    <a:ln w="10541" cmpd="sng">
                      <a:solidFill>
                        <a:srgbClr val="006600"/>
                      </a:solidFill>
                      <a:prstDash val="solid"/>
                    </a:ln>
                    <a:solidFill>
                      <a:srgbClr val="006600"/>
                    </a:solidFill>
                    <a:effectLst/>
                  </a:rPr>
                  <a:t>NON PERICOLOSO</a:t>
                </a:r>
                <a:endParaRPr lang="it-IT" cap="none" spc="0" dirty="0">
                  <a:ln w="10541" cmpd="sng">
                    <a:solidFill>
                      <a:srgbClr val="006600"/>
                    </a:solidFill>
                    <a:prstDash val="solid"/>
                  </a:ln>
                  <a:solidFill>
                    <a:srgbClr val="006600"/>
                  </a:solidFill>
                  <a:effectLst/>
                </a:endParaRPr>
              </a:p>
            </p:txBody>
          </p:sp>
          <p:pic>
            <p:nvPicPr>
              <p:cNvPr id="107" name="Picture 14" descr="http://ebookspublishing.co/wp-content/uploads/2014/01/Checkmark.png"/>
              <p:cNvPicPr>
                <a:picLocks noChangeAspect="1" noChangeArrowheads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9332" t="6865" r="7725" b="14648"/>
              <a:stretch/>
            </p:blipFill>
            <p:spPr bwMode="auto">
              <a:xfrm>
                <a:off x="3560316" y="294653"/>
                <a:ext cx="523509" cy="54694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104" name="Rettangolo 103"/>
            <p:cNvSpPr/>
            <p:nvPr/>
          </p:nvSpPr>
          <p:spPr>
            <a:xfrm>
              <a:off x="14630" y="21945"/>
              <a:ext cx="859215" cy="8699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50" name="Gruppo 49"/>
          <p:cNvGrpSpPr>
            <a:grpSpLocks noChangeAspect="1"/>
          </p:cNvGrpSpPr>
          <p:nvPr/>
        </p:nvGrpSpPr>
        <p:grpSpPr>
          <a:xfrm>
            <a:off x="5205224" y="3995936"/>
            <a:ext cx="324165" cy="326033"/>
            <a:chOff x="14630" y="21945"/>
            <a:chExt cx="864998" cy="869986"/>
          </a:xfrm>
        </p:grpSpPr>
        <p:grpSp>
          <p:nvGrpSpPr>
            <p:cNvPr id="51" name="Gruppo 50"/>
            <p:cNvGrpSpPr/>
            <p:nvPr/>
          </p:nvGrpSpPr>
          <p:grpSpPr>
            <a:xfrm>
              <a:off x="87628" y="85580"/>
              <a:ext cx="792000" cy="795880"/>
              <a:chOff x="3399996" y="294653"/>
              <a:chExt cx="792000" cy="795880"/>
            </a:xfrm>
          </p:grpSpPr>
          <p:sp>
            <p:nvSpPr>
              <p:cNvPr id="53" name="Anello 52"/>
              <p:cNvSpPr>
                <a:spLocks noChangeAspect="1"/>
              </p:cNvSpPr>
              <p:nvPr/>
            </p:nvSpPr>
            <p:spPr>
              <a:xfrm>
                <a:off x="3399996" y="298444"/>
                <a:ext cx="792000" cy="792089"/>
              </a:xfrm>
              <a:prstGeom prst="donut">
                <a:avLst/>
              </a:prstGeom>
              <a:solidFill>
                <a:srgbClr val="92D050"/>
              </a:solidFill>
              <a:ln>
                <a:solidFill>
                  <a:srgbClr val="0066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>
                  <a:solidFill>
                    <a:schemeClr val="tx1"/>
                  </a:solidFill>
                </a:endParaRPr>
              </a:p>
            </p:txBody>
          </p:sp>
          <p:sp>
            <p:nvSpPr>
              <p:cNvPr id="54" name="Rettangolo 53"/>
              <p:cNvSpPr>
                <a:spLocks noChangeAspect="1"/>
              </p:cNvSpPr>
              <p:nvPr/>
            </p:nvSpPr>
            <p:spPr>
              <a:xfrm rot="1218124">
                <a:off x="3519142" y="370489"/>
                <a:ext cx="648000" cy="647999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prstTxWarp prst="textArchDown">
                  <a:avLst>
                    <a:gd name="adj" fmla="val 20491918"/>
                  </a:avLst>
                </a:prstTxWarp>
                <a:spAutoFit/>
              </a:bodyPr>
              <a:lstStyle/>
              <a:p>
                <a:pPr algn="ctr"/>
                <a:r>
                  <a:rPr lang="it-IT" cap="none" spc="0" dirty="0" smtClean="0">
                    <a:ln w="10541" cmpd="sng">
                      <a:solidFill>
                        <a:srgbClr val="006600"/>
                      </a:solidFill>
                      <a:prstDash val="solid"/>
                    </a:ln>
                    <a:solidFill>
                      <a:srgbClr val="006600"/>
                    </a:solidFill>
                    <a:effectLst/>
                  </a:rPr>
                  <a:t>NON PERICOLOSO</a:t>
                </a:r>
                <a:endParaRPr lang="it-IT" cap="none" spc="0" dirty="0">
                  <a:ln w="10541" cmpd="sng">
                    <a:solidFill>
                      <a:srgbClr val="006600"/>
                    </a:solidFill>
                    <a:prstDash val="solid"/>
                  </a:ln>
                  <a:solidFill>
                    <a:srgbClr val="006600"/>
                  </a:solidFill>
                  <a:effectLst/>
                </a:endParaRPr>
              </a:p>
            </p:txBody>
          </p:sp>
          <p:pic>
            <p:nvPicPr>
              <p:cNvPr id="55" name="Picture 14" descr="http://ebookspublishing.co/wp-content/uploads/2014/01/Checkmark.png"/>
              <p:cNvPicPr>
                <a:picLocks noChangeAspect="1" noChangeArrowheads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9332" t="6865" r="7725" b="14648"/>
              <a:stretch/>
            </p:blipFill>
            <p:spPr bwMode="auto">
              <a:xfrm>
                <a:off x="3560316" y="294653"/>
                <a:ext cx="523509" cy="54694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52" name="Rettangolo 51"/>
            <p:cNvSpPr/>
            <p:nvPr/>
          </p:nvSpPr>
          <p:spPr>
            <a:xfrm>
              <a:off x="14630" y="21945"/>
              <a:ext cx="859215" cy="8699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57" name="Gruppo 56"/>
          <p:cNvGrpSpPr>
            <a:grpSpLocks noChangeAspect="1"/>
          </p:cNvGrpSpPr>
          <p:nvPr/>
        </p:nvGrpSpPr>
        <p:grpSpPr>
          <a:xfrm>
            <a:off x="5200726" y="2051720"/>
            <a:ext cx="324165" cy="326033"/>
            <a:chOff x="14630" y="21945"/>
            <a:chExt cx="864998" cy="869986"/>
          </a:xfrm>
        </p:grpSpPr>
        <p:grpSp>
          <p:nvGrpSpPr>
            <p:cNvPr id="58" name="Gruppo 57"/>
            <p:cNvGrpSpPr/>
            <p:nvPr/>
          </p:nvGrpSpPr>
          <p:grpSpPr>
            <a:xfrm>
              <a:off x="87628" y="85580"/>
              <a:ext cx="792000" cy="795880"/>
              <a:chOff x="3399996" y="294653"/>
              <a:chExt cx="792000" cy="795880"/>
            </a:xfrm>
          </p:grpSpPr>
          <p:sp>
            <p:nvSpPr>
              <p:cNvPr id="60" name="Anello 59"/>
              <p:cNvSpPr>
                <a:spLocks noChangeAspect="1"/>
              </p:cNvSpPr>
              <p:nvPr/>
            </p:nvSpPr>
            <p:spPr>
              <a:xfrm>
                <a:off x="3399996" y="298444"/>
                <a:ext cx="792000" cy="792089"/>
              </a:xfrm>
              <a:prstGeom prst="donut">
                <a:avLst/>
              </a:prstGeom>
              <a:solidFill>
                <a:srgbClr val="92D050"/>
              </a:solidFill>
              <a:ln>
                <a:solidFill>
                  <a:srgbClr val="0066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>
                  <a:solidFill>
                    <a:schemeClr val="tx1"/>
                  </a:solidFill>
                </a:endParaRPr>
              </a:p>
            </p:txBody>
          </p:sp>
          <p:sp>
            <p:nvSpPr>
              <p:cNvPr id="61" name="Rettangolo 60"/>
              <p:cNvSpPr>
                <a:spLocks noChangeAspect="1"/>
              </p:cNvSpPr>
              <p:nvPr/>
            </p:nvSpPr>
            <p:spPr>
              <a:xfrm rot="1218124">
                <a:off x="3431292" y="338768"/>
                <a:ext cx="648000" cy="64800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prstTxWarp prst="textArchDown">
                  <a:avLst>
                    <a:gd name="adj" fmla="val 20491918"/>
                  </a:avLst>
                </a:prstTxWarp>
                <a:spAutoFit/>
              </a:bodyPr>
              <a:lstStyle/>
              <a:p>
                <a:pPr algn="ctr"/>
                <a:r>
                  <a:rPr lang="it-IT" cap="none" spc="0" dirty="0" smtClean="0">
                    <a:ln w="10541" cmpd="sng">
                      <a:solidFill>
                        <a:srgbClr val="006600"/>
                      </a:solidFill>
                      <a:prstDash val="solid"/>
                    </a:ln>
                    <a:solidFill>
                      <a:srgbClr val="006600"/>
                    </a:solidFill>
                    <a:effectLst/>
                  </a:rPr>
                  <a:t>NON PERICOLOSO</a:t>
                </a:r>
                <a:endParaRPr lang="it-IT" cap="none" spc="0" dirty="0">
                  <a:ln w="10541" cmpd="sng">
                    <a:solidFill>
                      <a:srgbClr val="006600"/>
                    </a:solidFill>
                    <a:prstDash val="solid"/>
                  </a:ln>
                  <a:solidFill>
                    <a:srgbClr val="006600"/>
                  </a:solidFill>
                  <a:effectLst/>
                </a:endParaRPr>
              </a:p>
            </p:txBody>
          </p:sp>
          <p:pic>
            <p:nvPicPr>
              <p:cNvPr id="62" name="Picture 14" descr="http://ebookspublishing.co/wp-content/uploads/2014/01/Checkmark.png"/>
              <p:cNvPicPr>
                <a:picLocks noChangeAspect="1" noChangeArrowheads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9332" t="6865" r="7725" b="14648"/>
              <a:stretch/>
            </p:blipFill>
            <p:spPr bwMode="auto">
              <a:xfrm>
                <a:off x="3560316" y="294653"/>
                <a:ext cx="523509" cy="54694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59" name="Rettangolo 58"/>
            <p:cNvSpPr/>
            <p:nvPr/>
          </p:nvSpPr>
          <p:spPr>
            <a:xfrm>
              <a:off x="14630" y="21945"/>
              <a:ext cx="859215" cy="8699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63" name="Gruppo 62"/>
          <p:cNvGrpSpPr>
            <a:grpSpLocks noChangeAspect="1"/>
          </p:cNvGrpSpPr>
          <p:nvPr/>
        </p:nvGrpSpPr>
        <p:grpSpPr>
          <a:xfrm>
            <a:off x="5190092" y="2555776"/>
            <a:ext cx="324165" cy="326033"/>
            <a:chOff x="14630" y="21945"/>
            <a:chExt cx="864998" cy="869986"/>
          </a:xfrm>
        </p:grpSpPr>
        <p:grpSp>
          <p:nvGrpSpPr>
            <p:cNvPr id="64" name="Gruppo 63"/>
            <p:cNvGrpSpPr/>
            <p:nvPr/>
          </p:nvGrpSpPr>
          <p:grpSpPr>
            <a:xfrm>
              <a:off x="87628" y="85580"/>
              <a:ext cx="792000" cy="795880"/>
              <a:chOff x="3399996" y="294653"/>
              <a:chExt cx="792000" cy="795880"/>
            </a:xfrm>
          </p:grpSpPr>
          <p:sp>
            <p:nvSpPr>
              <p:cNvPr id="66" name="Anello 65"/>
              <p:cNvSpPr>
                <a:spLocks noChangeAspect="1"/>
              </p:cNvSpPr>
              <p:nvPr/>
            </p:nvSpPr>
            <p:spPr>
              <a:xfrm>
                <a:off x="3399996" y="298444"/>
                <a:ext cx="792000" cy="792089"/>
              </a:xfrm>
              <a:prstGeom prst="donut">
                <a:avLst/>
              </a:prstGeom>
              <a:solidFill>
                <a:srgbClr val="92D050"/>
              </a:solidFill>
              <a:ln>
                <a:solidFill>
                  <a:srgbClr val="0066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>
                  <a:solidFill>
                    <a:schemeClr val="tx1"/>
                  </a:solidFill>
                </a:endParaRPr>
              </a:p>
            </p:txBody>
          </p:sp>
          <p:sp>
            <p:nvSpPr>
              <p:cNvPr id="67" name="Rettangolo 66"/>
              <p:cNvSpPr>
                <a:spLocks noChangeAspect="1"/>
              </p:cNvSpPr>
              <p:nvPr/>
            </p:nvSpPr>
            <p:spPr>
              <a:xfrm rot="1218124">
                <a:off x="3431292" y="338768"/>
                <a:ext cx="648000" cy="64800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prstTxWarp prst="textArchDown">
                  <a:avLst>
                    <a:gd name="adj" fmla="val 20491918"/>
                  </a:avLst>
                </a:prstTxWarp>
                <a:spAutoFit/>
              </a:bodyPr>
              <a:lstStyle/>
              <a:p>
                <a:pPr algn="ctr"/>
                <a:r>
                  <a:rPr lang="it-IT" cap="none" spc="0" dirty="0" smtClean="0">
                    <a:ln w="10541" cmpd="sng">
                      <a:solidFill>
                        <a:srgbClr val="006600"/>
                      </a:solidFill>
                      <a:prstDash val="solid"/>
                    </a:ln>
                    <a:solidFill>
                      <a:srgbClr val="006600"/>
                    </a:solidFill>
                    <a:effectLst/>
                  </a:rPr>
                  <a:t>NON PERICOLOSO</a:t>
                </a:r>
                <a:endParaRPr lang="it-IT" cap="none" spc="0" dirty="0">
                  <a:ln w="10541" cmpd="sng">
                    <a:solidFill>
                      <a:srgbClr val="006600"/>
                    </a:solidFill>
                    <a:prstDash val="solid"/>
                  </a:ln>
                  <a:solidFill>
                    <a:srgbClr val="006600"/>
                  </a:solidFill>
                  <a:effectLst/>
                </a:endParaRPr>
              </a:p>
            </p:txBody>
          </p:sp>
          <p:pic>
            <p:nvPicPr>
              <p:cNvPr id="68" name="Picture 14" descr="http://ebookspublishing.co/wp-content/uploads/2014/01/Checkmark.png"/>
              <p:cNvPicPr>
                <a:picLocks noChangeAspect="1" noChangeArrowheads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9332" t="6865" r="7725" b="14648"/>
              <a:stretch/>
            </p:blipFill>
            <p:spPr bwMode="auto">
              <a:xfrm>
                <a:off x="3560316" y="294653"/>
                <a:ext cx="523509" cy="54694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65" name="Rettangolo 64"/>
            <p:cNvSpPr/>
            <p:nvPr/>
          </p:nvSpPr>
          <p:spPr>
            <a:xfrm>
              <a:off x="14630" y="21945"/>
              <a:ext cx="859215" cy="8699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70" name="Gruppo 69"/>
          <p:cNvGrpSpPr>
            <a:grpSpLocks noChangeAspect="1"/>
          </p:cNvGrpSpPr>
          <p:nvPr/>
        </p:nvGrpSpPr>
        <p:grpSpPr>
          <a:xfrm>
            <a:off x="5230070" y="4479259"/>
            <a:ext cx="324165" cy="326033"/>
            <a:chOff x="14630" y="21945"/>
            <a:chExt cx="864998" cy="869986"/>
          </a:xfrm>
        </p:grpSpPr>
        <p:grpSp>
          <p:nvGrpSpPr>
            <p:cNvPr id="71" name="Gruppo 70"/>
            <p:cNvGrpSpPr/>
            <p:nvPr/>
          </p:nvGrpSpPr>
          <p:grpSpPr>
            <a:xfrm>
              <a:off x="87628" y="85580"/>
              <a:ext cx="792000" cy="795880"/>
              <a:chOff x="3399996" y="294653"/>
              <a:chExt cx="792000" cy="795880"/>
            </a:xfrm>
          </p:grpSpPr>
          <p:sp>
            <p:nvSpPr>
              <p:cNvPr id="73" name="Anello 72"/>
              <p:cNvSpPr>
                <a:spLocks noChangeAspect="1"/>
              </p:cNvSpPr>
              <p:nvPr/>
            </p:nvSpPr>
            <p:spPr>
              <a:xfrm>
                <a:off x="3399996" y="298444"/>
                <a:ext cx="792000" cy="792089"/>
              </a:xfrm>
              <a:prstGeom prst="donut">
                <a:avLst/>
              </a:prstGeom>
              <a:solidFill>
                <a:srgbClr val="92D050"/>
              </a:solidFill>
              <a:ln>
                <a:solidFill>
                  <a:srgbClr val="0066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>
                  <a:solidFill>
                    <a:schemeClr val="tx1"/>
                  </a:solidFill>
                </a:endParaRPr>
              </a:p>
            </p:txBody>
          </p:sp>
          <p:sp>
            <p:nvSpPr>
              <p:cNvPr id="74" name="Rettangolo 73"/>
              <p:cNvSpPr>
                <a:spLocks noChangeAspect="1"/>
              </p:cNvSpPr>
              <p:nvPr/>
            </p:nvSpPr>
            <p:spPr>
              <a:xfrm rot="1218124">
                <a:off x="3519142" y="370489"/>
                <a:ext cx="648000" cy="647999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prstTxWarp prst="textArchDown">
                  <a:avLst>
                    <a:gd name="adj" fmla="val 20491918"/>
                  </a:avLst>
                </a:prstTxWarp>
                <a:spAutoFit/>
              </a:bodyPr>
              <a:lstStyle/>
              <a:p>
                <a:pPr algn="ctr"/>
                <a:r>
                  <a:rPr lang="it-IT" cap="none" spc="0" dirty="0" smtClean="0">
                    <a:ln w="10541" cmpd="sng">
                      <a:solidFill>
                        <a:srgbClr val="006600"/>
                      </a:solidFill>
                      <a:prstDash val="solid"/>
                    </a:ln>
                    <a:solidFill>
                      <a:srgbClr val="006600"/>
                    </a:solidFill>
                    <a:effectLst/>
                  </a:rPr>
                  <a:t>NON PERICOLOSO</a:t>
                </a:r>
                <a:endParaRPr lang="it-IT" cap="none" spc="0" dirty="0">
                  <a:ln w="10541" cmpd="sng">
                    <a:solidFill>
                      <a:srgbClr val="006600"/>
                    </a:solidFill>
                    <a:prstDash val="solid"/>
                  </a:ln>
                  <a:solidFill>
                    <a:srgbClr val="006600"/>
                  </a:solidFill>
                  <a:effectLst/>
                </a:endParaRPr>
              </a:p>
            </p:txBody>
          </p:sp>
          <p:pic>
            <p:nvPicPr>
              <p:cNvPr id="75" name="Picture 14" descr="http://ebookspublishing.co/wp-content/uploads/2014/01/Checkmark.png"/>
              <p:cNvPicPr>
                <a:picLocks noChangeAspect="1" noChangeArrowheads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9332" t="6865" r="7725" b="14648"/>
              <a:stretch/>
            </p:blipFill>
            <p:spPr bwMode="auto">
              <a:xfrm>
                <a:off x="3560316" y="294653"/>
                <a:ext cx="523509" cy="54694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72" name="Rettangolo 71"/>
            <p:cNvSpPr/>
            <p:nvPr/>
          </p:nvSpPr>
          <p:spPr>
            <a:xfrm>
              <a:off x="14630" y="21945"/>
              <a:ext cx="859215" cy="8699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76" name="Gruppo 75"/>
          <p:cNvGrpSpPr>
            <a:grpSpLocks noChangeAspect="1"/>
          </p:cNvGrpSpPr>
          <p:nvPr/>
        </p:nvGrpSpPr>
        <p:grpSpPr>
          <a:xfrm>
            <a:off x="5230058" y="3491880"/>
            <a:ext cx="324165" cy="326033"/>
            <a:chOff x="14630" y="21945"/>
            <a:chExt cx="864998" cy="869986"/>
          </a:xfrm>
        </p:grpSpPr>
        <p:grpSp>
          <p:nvGrpSpPr>
            <p:cNvPr id="77" name="Gruppo 76"/>
            <p:cNvGrpSpPr/>
            <p:nvPr/>
          </p:nvGrpSpPr>
          <p:grpSpPr>
            <a:xfrm>
              <a:off x="87628" y="85580"/>
              <a:ext cx="792000" cy="795880"/>
              <a:chOff x="3399996" y="294653"/>
              <a:chExt cx="792000" cy="795880"/>
            </a:xfrm>
          </p:grpSpPr>
          <p:sp>
            <p:nvSpPr>
              <p:cNvPr id="79" name="Anello 78"/>
              <p:cNvSpPr>
                <a:spLocks noChangeAspect="1"/>
              </p:cNvSpPr>
              <p:nvPr/>
            </p:nvSpPr>
            <p:spPr>
              <a:xfrm>
                <a:off x="3399996" y="298444"/>
                <a:ext cx="792000" cy="792089"/>
              </a:xfrm>
              <a:prstGeom prst="donut">
                <a:avLst/>
              </a:prstGeom>
              <a:solidFill>
                <a:srgbClr val="92D050"/>
              </a:solidFill>
              <a:ln>
                <a:solidFill>
                  <a:srgbClr val="0066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>
                  <a:solidFill>
                    <a:schemeClr val="tx1"/>
                  </a:solidFill>
                </a:endParaRPr>
              </a:p>
            </p:txBody>
          </p:sp>
          <p:sp>
            <p:nvSpPr>
              <p:cNvPr id="80" name="Rettangolo 79"/>
              <p:cNvSpPr>
                <a:spLocks noChangeAspect="1"/>
              </p:cNvSpPr>
              <p:nvPr/>
            </p:nvSpPr>
            <p:spPr>
              <a:xfrm rot="1218124">
                <a:off x="3519142" y="370489"/>
                <a:ext cx="648000" cy="647999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prstTxWarp prst="textArchDown">
                  <a:avLst>
                    <a:gd name="adj" fmla="val 20491918"/>
                  </a:avLst>
                </a:prstTxWarp>
                <a:spAutoFit/>
              </a:bodyPr>
              <a:lstStyle/>
              <a:p>
                <a:pPr algn="ctr"/>
                <a:r>
                  <a:rPr lang="it-IT" cap="none" spc="0" dirty="0" smtClean="0">
                    <a:ln w="10541" cmpd="sng">
                      <a:solidFill>
                        <a:srgbClr val="006600"/>
                      </a:solidFill>
                      <a:prstDash val="solid"/>
                    </a:ln>
                    <a:solidFill>
                      <a:srgbClr val="006600"/>
                    </a:solidFill>
                    <a:effectLst/>
                  </a:rPr>
                  <a:t>NON PERICOLOSO</a:t>
                </a:r>
                <a:endParaRPr lang="it-IT" cap="none" spc="0" dirty="0">
                  <a:ln w="10541" cmpd="sng">
                    <a:solidFill>
                      <a:srgbClr val="006600"/>
                    </a:solidFill>
                    <a:prstDash val="solid"/>
                  </a:ln>
                  <a:solidFill>
                    <a:srgbClr val="006600"/>
                  </a:solidFill>
                  <a:effectLst/>
                </a:endParaRPr>
              </a:p>
            </p:txBody>
          </p:sp>
          <p:pic>
            <p:nvPicPr>
              <p:cNvPr id="81" name="Picture 14" descr="http://ebookspublishing.co/wp-content/uploads/2014/01/Checkmark.png"/>
              <p:cNvPicPr>
                <a:picLocks noChangeAspect="1" noChangeArrowheads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9332" t="6865" r="7725" b="14648"/>
              <a:stretch/>
            </p:blipFill>
            <p:spPr bwMode="auto">
              <a:xfrm>
                <a:off x="3560316" y="294653"/>
                <a:ext cx="523509" cy="54694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78" name="Rettangolo 77"/>
            <p:cNvSpPr/>
            <p:nvPr/>
          </p:nvSpPr>
          <p:spPr>
            <a:xfrm>
              <a:off x="14630" y="21945"/>
              <a:ext cx="859215" cy="8699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</p:spTree>
    <p:extLst>
      <p:ext uri="{BB962C8B-B14F-4D97-AF65-F5344CB8AC3E}">
        <p14:creationId xmlns:p14="http://schemas.microsoft.com/office/powerpoint/2010/main" val="3942304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965</TotalTime>
  <Words>434</Words>
  <Application>Microsoft Office PowerPoint</Application>
  <PresentationFormat>Presentazione su schermo (4:3)</PresentationFormat>
  <Paragraphs>219</Paragraphs>
  <Slides>4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5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Simo Sighi</dc:creator>
  <cp:lastModifiedBy>Monica VACCARI</cp:lastModifiedBy>
  <cp:revision>70</cp:revision>
  <cp:lastPrinted>2016-06-30T09:36:31Z</cp:lastPrinted>
  <dcterms:created xsi:type="dcterms:W3CDTF">2015-10-23T13:06:28Z</dcterms:created>
  <dcterms:modified xsi:type="dcterms:W3CDTF">2016-06-30T10:07:40Z</dcterms:modified>
</cp:coreProperties>
</file>