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2" r:id="rId2"/>
    <p:sldId id="273" r:id="rId3"/>
    <p:sldId id="274" r:id="rId4"/>
    <p:sldId id="275" r:id="rId5"/>
    <p:sldId id="276" r:id="rId6"/>
    <p:sldId id="278" r:id="rId7"/>
    <p:sldId id="288" r:id="rId8"/>
    <p:sldId id="287" r:id="rId9"/>
    <p:sldId id="282" r:id="rId10"/>
    <p:sldId id="283" r:id="rId11"/>
    <p:sldId id="289" r:id="rId12"/>
    <p:sldId id="281" r:id="rId13"/>
    <p:sldId id="290" r:id="rId14"/>
    <p:sldId id="291" r:id="rId15"/>
    <p:sldId id="292" r:id="rId16"/>
    <p:sldId id="293" r:id="rId17"/>
    <p:sldId id="294" r:id="rId18"/>
    <p:sldId id="295" r:id="rId19"/>
    <p:sldId id="285" r:id="rId20"/>
    <p:sldId id="296" r:id="rId21"/>
    <p:sldId id="297" r:id="rId22"/>
    <p:sldId id="298" r:id="rId23"/>
    <p:sldId id="299" r:id="rId24"/>
    <p:sldId id="301" r:id="rId25"/>
    <p:sldId id="302" r:id="rId26"/>
    <p:sldId id="303" r:id="rId27"/>
    <p:sldId id="304" r:id="rId28"/>
    <p:sldId id="306" r:id="rId29"/>
    <p:sldId id="307" r:id="rId30"/>
    <p:sldId id="305" r:id="rId31"/>
  </p:sldIdLst>
  <p:sldSz cx="6858000" cy="9906000" type="A4"/>
  <p:notesSz cx="6797675" cy="9931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18" autoAdjust="0"/>
    <p:restoredTop sz="97408" autoAdjust="0"/>
  </p:normalViewPr>
  <p:slideViewPr>
    <p:cSldViewPr>
      <p:cViewPr>
        <p:scale>
          <a:sx n="100" d="100"/>
          <a:sy n="100" d="100"/>
        </p:scale>
        <p:origin x="-2844" y="11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392" cy="496009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682" y="0"/>
            <a:ext cx="2945391" cy="496009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F9C57F6C-2BE3-CF42-9C0E-FF77B6AEE55F}" type="datetime1">
              <a:rPr lang="it-IT" smtClean="0"/>
              <a:t>22/09/2016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3" y="9433792"/>
            <a:ext cx="2945392" cy="496009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682" y="9433792"/>
            <a:ext cx="2945391" cy="496009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E38B64BF-09EB-4E4C-B4A0-82F53A37E1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8750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392" cy="496009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682" y="0"/>
            <a:ext cx="2945391" cy="496009"/>
          </a:xfrm>
          <a:prstGeom prst="rect">
            <a:avLst/>
          </a:prstGeom>
        </p:spPr>
        <p:txBody>
          <a:bodyPr vert="horz" lIns="92272" tIns="46136" rIns="92272" bIns="46136" rtlCol="0"/>
          <a:lstStyle>
            <a:lvl1pPr algn="r">
              <a:defRPr sz="1200"/>
            </a:lvl1pPr>
          </a:lstStyle>
          <a:p>
            <a:fld id="{B35C9F74-5BAF-6A43-AA55-B1406C973065}" type="datetime1">
              <a:rPr lang="it-IT" smtClean="0"/>
              <a:t>22/09/2016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749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2" tIns="46136" rIns="92272" bIns="4613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70" y="4716895"/>
            <a:ext cx="5438140" cy="4468891"/>
          </a:xfrm>
          <a:prstGeom prst="rect">
            <a:avLst/>
          </a:prstGeom>
        </p:spPr>
        <p:txBody>
          <a:bodyPr vert="horz" lIns="92272" tIns="46136" rIns="92272" bIns="46136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33792"/>
            <a:ext cx="2945392" cy="496009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682" y="9433792"/>
            <a:ext cx="2945391" cy="496009"/>
          </a:xfrm>
          <a:prstGeom prst="rect">
            <a:avLst/>
          </a:prstGeom>
        </p:spPr>
        <p:txBody>
          <a:bodyPr vert="horz" lIns="92272" tIns="46136" rIns="92272" bIns="46136" rtlCol="0" anchor="b"/>
          <a:lstStyle>
            <a:lvl1pPr algn="r">
              <a:defRPr sz="1200"/>
            </a:lvl1pPr>
          </a:lstStyle>
          <a:p>
            <a:fld id="{55824EA5-04B5-6D41-8AC8-52F4909E34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7693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43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750D-7BB2-3040-B5D8-608DF5D0A3AF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33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9D76-66A8-814D-91CB-711304A08112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1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0DAD-4812-DE4D-A85F-2EAC1D975F2F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97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81FF-910B-2B46-B531-5E4D70CE1B0B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16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312F-2B60-654E-BC5A-9676C938215B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58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B16F-B67D-B447-9B30-3FE5A7EE8660}" type="datetime1">
              <a:rPr lang="it-IT" smtClean="0"/>
              <a:t>22/09/2016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64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E162-74DE-0347-BD9D-F6ACE615EF35}" type="datetime1">
              <a:rPr lang="it-IT" smtClean="0"/>
              <a:t>22/09/2016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97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9A99-4C1F-2E45-834C-D8D206EA5A0B}" type="datetime1">
              <a:rPr lang="it-IT" smtClean="0"/>
              <a:t>22/09/2016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24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77677-9AE0-6B43-BB5E-189B26CBD78D}" type="datetime1">
              <a:rPr lang="it-IT" smtClean="0"/>
              <a:t>22/09/2016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85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9AE2-A89E-374C-9AC2-64453F728134}" type="datetime1">
              <a:rPr lang="it-IT" smtClean="0"/>
              <a:t>22/09/2016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33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FE3AF-7F5A-CE4C-8588-787D581694F0}" type="datetime1">
              <a:rPr lang="it-IT" smtClean="0"/>
              <a:t>22/09/2016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08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233FC-A4D3-6D4E-8801-90C4A7F427B0}" type="datetime1">
              <a:rPr lang="it-IT" smtClean="0"/>
              <a:t>22/09/2016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BCAE7-12F1-451F-8A8D-F54FF2D7B3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936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gif"/><Relationship Id="rId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23.emf"/><Relationship Id="rId4" Type="http://schemas.openxmlformats.org/officeDocument/2006/relationships/image" Target="../media/image3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gif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11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1.gif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1.gif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1.gif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CH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3</a:t>
            </a:r>
            <a:r>
              <a:rPr lang="it-IT" sz="4800" b="1" dirty="0" smtClean="0">
                <a:latin typeface="Arial Narrow" panose="020B0606020202030204" pitchFamily="34" charset="0"/>
              </a:rPr>
              <a:t>COOH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89040" y="346464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H226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  <a:endParaRPr lang="it-IT" sz="2400" dirty="0">
              <a:latin typeface="Arial Narrow"/>
              <a:cs typeface="Arial Narrow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Acetico </a:t>
            </a:r>
            <a:r>
              <a:rPr lang="it-IT" sz="2800" b="1" dirty="0" smtClean="0">
                <a:solidFill>
                  <a:schemeClr val="bg1"/>
                </a:solidFill>
              </a:rPr>
              <a:t>Glaciale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369" y="1064568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b="1" dirty="0">
                <a:latin typeface="Arial Narrow" panose="020B0606020202030204" pitchFamily="34" charset="0"/>
              </a:rPr>
              <a:t>	</a:t>
            </a:r>
            <a:r>
              <a:rPr lang="it-IT" dirty="0" smtClean="0"/>
              <a:t>64-19-7 </a:t>
            </a:r>
            <a:endParaRPr lang="it-IT" dirty="0"/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1000400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pic>
        <p:nvPicPr>
          <p:cNvPr id="35" name="Picture 14" descr="http://www.unece.org/fileadmin/DAM/trans/danger/publi/ghs/pictograms/flamme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110" y="1064568"/>
            <a:ext cx="118625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CH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3</a:t>
            </a:r>
            <a:r>
              <a:rPr lang="it-IT" sz="4800" b="1" dirty="0" smtClean="0">
                <a:latin typeface="Arial Narrow" panose="020B0606020202030204" pitchFamily="34" charset="0"/>
              </a:rPr>
              <a:t>COOH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3789040" y="8454175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H315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H319</a:t>
            </a:r>
            <a:endParaRPr lang="it-IT" sz="2400" dirty="0">
              <a:latin typeface="Arial Narrow"/>
              <a:cs typeface="Arial Narrow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Acetico </a:t>
            </a:r>
            <a:r>
              <a:rPr lang="it-IT" sz="2800" b="1" dirty="0" smtClean="0">
                <a:solidFill>
                  <a:schemeClr val="bg1"/>
                </a:solidFill>
              </a:rPr>
              <a:t>Diluito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188641" y="7712028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Attenzione</a:t>
            </a:r>
            <a:endParaRPr lang="it-IT" sz="3600" b="1" dirty="0"/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b="1" dirty="0">
                <a:latin typeface="Arial Narrow" panose="020B0606020202030204" pitchFamily="34" charset="0"/>
              </a:rPr>
              <a:t>	</a:t>
            </a:r>
            <a:r>
              <a:rPr lang="it-IT" dirty="0" smtClean="0"/>
              <a:t>64-19-7 </a:t>
            </a:r>
            <a:endParaRPr lang="it-IT" dirty="0"/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1000402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 </a:t>
            </a:r>
            <a:r>
              <a:rPr lang="it-IT" sz="4800" b="1" dirty="0" smtClean="0">
                <a:latin typeface="Arial Narrow" panose="020B0606020202030204" pitchFamily="34" charset="0"/>
              </a:rPr>
              <a:t>20%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5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027" y="6033120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CasellaDiTesto 57"/>
          <p:cNvSpPr txBox="1"/>
          <p:nvPr/>
        </p:nvSpPr>
        <p:spPr>
          <a:xfrm>
            <a:off x="188641" y="3463923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59" name="Rettangolo 58"/>
          <p:cNvSpPr/>
          <p:nvPr/>
        </p:nvSpPr>
        <p:spPr>
          <a:xfrm>
            <a:off x="188640" y="3845332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100%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0952" y="2936776"/>
            <a:ext cx="1676400" cy="16764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1168" y="7885112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5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76874" y="2208794"/>
            <a:ext cx="30983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</a:rPr>
              <a:t>NaHCO</a:t>
            </a:r>
            <a:r>
              <a:rPr lang="it-IT" sz="4800" baseline="-25000" dirty="0" smtClean="0">
                <a:solidFill>
                  <a:prstClr val="black"/>
                </a:solidFill>
              </a:rPr>
              <a:t>3</a:t>
            </a:r>
            <a:r>
              <a:rPr lang="it-IT" sz="4800" dirty="0" smtClean="0">
                <a:solidFill>
                  <a:prstClr val="black"/>
                </a:solidFill>
              </a:rPr>
              <a:t> soluzione </a:t>
            </a:r>
          </a:p>
          <a:p>
            <a:pPr algn="ctr"/>
            <a:r>
              <a:rPr lang="it-IT" sz="4800" dirty="0" smtClean="0">
                <a:solidFill>
                  <a:prstClr val="black"/>
                </a:solidFill>
              </a:rPr>
              <a:t>satura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160043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Bicarbonato di sodio soluzione satura</a:t>
            </a:r>
          </a:p>
          <a:p>
            <a:pPr algn="ctr"/>
            <a:endParaRPr lang="it-IT" sz="10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4494893"/>
            <a:ext cx="2664296" cy="313932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Carlo Erba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275241" y="1872918"/>
            <a:ext cx="0" cy="3142154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77889" y="58635"/>
            <a:ext cx="6552728" cy="4956437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3275240" y="1872918"/>
            <a:ext cx="3582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/>
              <a:t> 144-55-8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</a:rPr>
              <a:t>Peso Molecolare : </a:t>
            </a:r>
            <a:r>
              <a:rPr lang="it-IT" dirty="0"/>
              <a:t>84,01 g/</a:t>
            </a:r>
            <a:r>
              <a:rPr lang="it-IT" dirty="0" err="1"/>
              <a:t>mol</a:t>
            </a:r>
            <a:endParaRPr lang="it-IT" dirty="0" smtClean="0"/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</a:rPr>
              <a:t>Concentrazione: soluzione satura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Cl</a:t>
            </a:r>
            <a:r>
              <a:rPr lang="it-IT" sz="4800" b="1" baseline="-25000" dirty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3789040" y="2722493"/>
            <a:ext cx="2949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H315, H319, H335, H336, H351, H373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P261, P281, P305, P351, P338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327628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err="1" smtClean="0">
                <a:solidFill>
                  <a:prstClr val="white"/>
                </a:solidFill>
              </a:rPr>
              <a:t>Diclorometano</a:t>
            </a:r>
            <a:endParaRPr lang="it-IT" sz="28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75-09-2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prstClr val="black"/>
                </a:solidFill>
                <a:latin typeface="Arial Narrow" panose="020B0606020202030204" pitchFamily="34" charset="0"/>
              </a:rPr>
              <a:t>CH</a:t>
            </a:r>
            <a:r>
              <a:rPr lang="it-IT" sz="4800" b="1" baseline="-25000" dirty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>
                <a:solidFill>
                  <a:prstClr val="black"/>
                </a:solidFill>
                <a:latin typeface="Arial Narrow" panose="020B0606020202030204" pitchFamily="34" charset="0"/>
              </a:rPr>
              <a:t>Cl</a:t>
            </a:r>
            <a:r>
              <a:rPr lang="it-IT" sz="4800" b="1" baseline="-25000" dirty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186194" y="5330697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err="1">
                <a:solidFill>
                  <a:prstClr val="white"/>
                </a:solidFill>
              </a:rPr>
              <a:t>Diclorometano</a:t>
            </a:r>
            <a:endParaRPr lang="it-IT" sz="4400" b="1" dirty="0">
              <a:solidFill>
                <a:prstClr val="white"/>
              </a:solidFill>
            </a:endParaRPr>
          </a:p>
        </p:txBody>
      </p:sp>
      <p:sp>
        <p:nvSpPr>
          <p:cNvPr id="47" name="CasellaDiTesto 46"/>
          <p:cNvSpPr txBox="1"/>
          <p:nvPr/>
        </p:nvSpPr>
        <p:spPr>
          <a:xfrm>
            <a:off x="188641" y="7712028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6194" y="5274131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</a:rPr>
              <a:t>75-09-2 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718" y="7712935"/>
            <a:ext cx="304165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24" y="1337573"/>
            <a:ext cx="13239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999" y="1337573"/>
            <a:ext cx="132397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611" y="6194671"/>
            <a:ext cx="264636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5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76874" y="2208794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err="1" smtClean="0">
                <a:solidFill>
                  <a:prstClr val="black"/>
                </a:solidFill>
              </a:rPr>
              <a:t>NaCl</a:t>
            </a:r>
            <a:r>
              <a:rPr lang="it-IT" sz="4800" dirty="0" smtClean="0">
                <a:solidFill>
                  <a:prstClr val="black"/>
                </a:solidFill>
              </a:rPr>
              <a:t> soluzione satura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160043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Cloruro di sodio soluzione satura</a:t>
            </a:r>
          </a:p>
          <a:p>
            <a:pPr algn="ctr"/>
            <a:endParaRPr lang="it-IT" sz="10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4494893"/>
            <a:ext cx="2664296" cy="313932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Carlo Erba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275241" y="1872918"/>
            <a:ext cx="0" cy="3142154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77889" y="58635"/>
            <a:ext cx="6552728" cy="4956437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3275240" y="1872918"/>
            <a:ext cx="3582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/>
              <a:t>7647-14-5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</a:rPr>
              <a:t>Peso Molecolare : </a:t>
            </a:r>
            <a:r>
              <a:rPr lang="it-IT" dirty="0" smtClean="0"/>
              <a:t>58,44 g/</a:t>
            </a:r>
            <a:r>
              <a:rPr lang="it-IT" dirty="0" err="1" smtClean="0"/>
              <a:t>mol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178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1 36"/>
          <p:cNvCxnSpPr/>
          <p:nvPr/>
        </p:nvCxnSpPr>
        <p:spPr>
          <a:xfrm>
            <a:off x="3522350" y="1097069"/>
            <a:ext cx="1" cy="144825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48679" y="316222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516214" y="327628"/>
            <a:ext cx="4782890" cy="2197307"/>
            <a:chOff x="516214" y="327628"/>
            <a:chExt cx="4782890" cy="2197307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err="1" smtClean="0">
                  <a:solidFill>
                    <a:prstClr val="white"/>
                  </a:solidFill>
                </a:rPr>
                <a:t>Diclorometano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516214" y="1121344"/>
              <a:ext cx="4782890" cy="1403591"/>
              <a:chOff x="516214" y="1121344"/>
              <a:chExt cx="4782890" cy="1403591"/>
            </a:xfrm>
          </p:grpSpPr>
          <p:sp>
            <p:nvSpPr>
              <p:cNvPr id="25" name="CasellaDiTesto 24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2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Cl</a:t>
                </a:r>
                <a:r>
                  <a:rPr lang="it-IT" sz="2400" b="1" baseline="-250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2</a:t>
                </a:r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Attenzione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3526470" y="1959348"/>
                <a:ext cx="17726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H315, H319, H335, H336, </a:t>
                </a:r>
              </a:p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H351, H373</a:t>
                </a:r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563071" y="2155603"/>
                <a:ext cx="2952330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43" name="Rettangolo 42"/>
              <p:cNvSpPr/>
              <p:nvPr/>
            </p:nvSpPr>
            <p:spPr>
              <a:xfrm>
                <a:off x="516214" y="1121344"/>
                <a:ext cx="312636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2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n. </a:t>
                </a:r>
                <a:r>
                  <a:rPr lang="it-IT" sz="1200" dirty="0" err="1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r>
                  <a:rPr lang="it-IT" sz="1200" dirty="0" smtClean="0">
                    <a:solidFill>
                      <a:prstClr val="black"/>
                    </a:solidFill>
                  </a:rPr>
                  <a:t>75-09-2 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820" y="1161602"/>
            <a:ext cx="1275499" cy="66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79" y="5385048"/>
            <a:ext cx="50101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01" y="2720752"/>
            <a:ext cx="50101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63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1 36"/>
          <p:cNvCxnSpPr/>
          <p:nvPr/>
        </p:nvCxnSpPr>
        <p:spPr>
          <a:xfrm>
            <a:off x="3522350" y="1097069"/>
            <a:ext cx="1" cy="144825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48679" y="316222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516214" y="327628"/>
            <a:ext cx="4782890" cy="2197307"/>
            <a:chOff x="516214" y="327628"/>
            <a:chExt cx="4782890" cy="2197307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>
                  <a:solidFill>
                    <a:prstClr val="white"/>
                  </a:solidFill>
                </a:rPr>
                <a:t>Acetone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516214" y="1121344"/>
              <a:ext cx="4782890" cy="1403591"/>
              <a:chOff x="516214" y="1121344"/>
              <a:chExt cx="4782890" cy="1403591"/>
            </a:xfrm>
          </p:grpSpPr>
          <p:sp>
            <p:nvSpPr>
              <p:cNvPr id="25" name="CasellaDiTesto 24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COCH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endParaRPr lang="it-IT" sz="2400" b="1" baseline="-25000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Pericolo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3526470" y="1959348"/>
                <a:ext cx="1772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H225, H319, H336, </a:t>
                </a:r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563071" y="2155603"/>
                <a:ext cx="2952330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43" name="Rettangolo 42"/>
              <p:cNvSpPr/>
              <p:nvPr/>
            </p:nvSpPr>
            <p:spPr>
              <a:xfrm>
                <a:off x="516214" y="1121344"/>
                <a:ext cx="312636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2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n. </a:t>
                </a:r>
                <a:r>
                  <a:rPr lang="it-IT" sz="1200" dirty="0" err="1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r>
                  <a:rPr lang="it-IT" sz="1200" dirty="0" smtClean="0">
                    <a:solidFill>
                      <a:prstClr val="black"/>
                    </a:solidFill>
                  </a:rPr>
                  <a:t>67-64-1 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422" y="3382425"/>
            <a:ext cx="23813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396" y="5836444"/>
            <a:ext cx="23813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2" name="Gruppo 31"/>
          <p:cNvGrpSpPr/>
          <p:nvPr/>
        </p:nvGrpSpPr>
        <p:grpSpPr>
          <a:xfrm>
            <a:off x="548679" y="2612029"/>
            <a:ext cx="4782890" cy="2197307"/>
            <a:chOff x="516214" y="327628"/>
            <a:chExt cx="4782890" cy="2197307"/>
          </a:xfrm>
        </p:grpSpPr>
        <p:sp>
          <p:nvSpPr>
            <p:cNvPr id="33" name="CasellaDiTesto 32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>
                  <a:solidFill>
                    <a:prstClr val="white"/>
                  </a:solidFill>
                </a:rPr>
                <a:t>Acetone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35" name="Gruppo 34"/>
            <p:cNvGrpSpPr/>
            <p:nvPr/>
          </p:nvGrpSpPr>
          <p:grpSpPr>
            <a:xfrm>
              <a:off x="516214" y="1121344"/>
              <a:ext cx="4782890" cy="1403591"/>
              <a:chOff x="516214" y="1121344"/>
              <a:chExt cx="4782890" cy="1403591"/>
            </a:xfrm>
          </p:grpSpPr>
          <p:sp>
            <p:nvSpPr>
              <p:cNvPr id="38" name="CasellaDiTesto 37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COCH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endParaRPr lang="it-IT" sz="2400" b="1" baseline="-25000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40" name="CasellaDiTesto 39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Pericolo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CasellaDiTesto 40"/>
              <p:cNvSpPr txBox="1"/>
              <p:nvPr/>
            </p:nvSpPr>
            <p:spPr>
              <a:xfrm>
                <a:off x="3526470" y="1959348"/>
                <a:ext cx="1772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H225, H319, H336, </a:t>
                </a:r>
              </a:p>
            </p:txBody>
          </p:sp>
          <p:sp>
            <p:nvSpPr>
              <p:cNvPr id="42" name="Rettangolo 41"/>
              <p:cNvSpPr/>
              <p:nvPr/>
            </p:nvSpPr>
            <p:spPr>
              <a:xfrm>
                <a:off x="563071" y="2155603"/>
                <a:ext cx="2952330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44" name="Rettangolo 43"/>
              <p:cNvSpPr/>
              <p:nvPr/>
            </p:nvSpPr>
            <p:spPr>
              <a:xfrm>
                <a:off x="516214" y="1121344"/>
                <a:ext cx="312636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2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n. </a:t>
                </a:r>
                <a:r>
                  <a:rPr lang="it-IT" sz="1200" dirty="0" err="1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r>
                  <a:rPr lang="it-IT" sz="1200" dirty="0" smtClean="0">
                    <a:solidFill>
                      <a:prstClr val="black"/>
                    </a:solidFill>
                  </a:rPr>
                  <a:t>67-64-1 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6" name="Gruppo 45"/>
          <p:cNvGrpSpPr/>
          <p:nvPr/>
        </p:nvGrpSpPr>
        <p:grpSpPr>
          <a:xfrm>
            <a:off x="553979" y="5090112"/>
            <a:ext cx="4782890" cy="2197307"/>
            <a:chOff x="516214" y="327628"/>
            <a:chExt cx="4782890" cy="2197307"/>
          </a:xfrm>
        </p:grpSpPr>
        <p:sp>
          <p:nvSpPr>
            <p:cNvPr id="47" name="CasellaDiTesto 46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>
                  <a:solidFill>
                    <a:prstClr val="white"/>
                  </a:solidFill>
                </a:rPr>
                <a:t>Acetone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48" name="Gruppo 47"/>
            <p:cNvGrpSpPr/>
            <p:nvPr/>
          </p:nvGrpSpPr>
          <p:grpSpPr>
            <a:xfrm>
              <a:off x="516214" y="1121344"/>
              <a:ext cx="4782890" cy="1403591"/>
              <a:chOff x="516214" y="1121344"/>
              <a:chExt cx="4782890" cy="1403591"/>
            </a:xfrm>
          </p:grpSpPr>
          <p:sp>
            <p:nvSpPr>
              <p:cNvPr id="49" name="CasellaDiTesto 48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COCH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endParaRPr lang="it-IT" sz="2400" b="1" baseline="-25000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50" name="CasellaDiTesto 49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Pericolo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CasellaDiTesto 50"/>
              <p:cNvSpPr txBox="1"/>
              <p:nvPr/>
            </p:nvSpPr>
            <p:spPr>
              <a:xfrm>
                <a:off x="3526470" y="1959348"/>
                <a:ext cx="1772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H225, H319, H336, </a:t>
                </a:r>
              </a:p>
            </p:txBody>
          </p:sp>
          <p:sp>
            <p:nvSpPr>
              <p:cNvPr id="52" name="Rettangolo 51"/>
              <p:cNvSpPr/>
              <p:nvPr/>
            </p:nvSpPr>
            <p:spPr>
              <a:xfrm>
                <a:off x="563071" y="2155603"/>
                <a:ext cx="2952330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53" name="Rettangolo 52"/>
              <p:cNvSpPr/>
              <p:nvPr/>
            </p:nvSpPr>
            <p:spPr>
              <a:xfrm>
                <a:off x="516214" y="1121344"/>
                <a:ext cx="312636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2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n. </a:t>
                </a:r>
                <a:r>
                  <a:rPr lang="it-IT" sz="1200" dirty="0" err="1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r>
                  <a:rPr lang="it-IT" sz="1200" dirty="0" smtClean="0">
                    <a:solidFill>
                      <a:prstClr val="black"/>
                    </a:solidFill>
                  </a:rPr>
                  <a:t>67-64-1 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5" name="Rettangolo 54"/>
          <p:cNvSpPr/>
          <p:nvPr/>
        </p:nvSpPr>
        <p:spPr>
          <a:xfrm>
            <a:off x="586443" y="2612663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595536" y="5078706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584" y="3451283"/>
            <a:ext cx="1249476" cy="656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819" y="5900475"/>
            <a:ext cx="1356866" cy="71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978" y="1232016"/>
            <a:ext cx="1284857" cy="67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7" y="7303765"/>
            <a:ext cx="539115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0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1 36"/>
          <p:cNvCxnSpPr/>
          <p:nvPr/>
        </p:nvCxnSpPr>
        <p:spPr>
          <a:xfrm>
            <a:off x="3522350" y="1097069"/>
            <a:ext cx="1" cy="144825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48679" y="316222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516214" y="327628"/>
            <a:ext cx="4782890" cy="2197307"/>
            <a:chOff x="516214" y="327628"/>
            <a:chExt cx="4782890" cy="2197307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>
                  <a:solidFill>
                    <a:prstClr val="white"/>
                  </a:solidFill>
                </a:rPr>
                <a:t>Etanolo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516214" y="1121344"/>
              <a:ext cx="4782890" cy="1403591"/>
              <a:chOff x="516214" y="1121344"/>
              <a:chExt cx="4782890" cy="1403591"/>
            </a:xfrm>
          </p:grpSpPr>
          <p:sp>
            <p:nvSpPr>
              <p:cNvPr id="25" name="CasellaDiTesto 24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2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OH</a:t>
                </a:r>
                <a:endParaRPr lang="it-IT" sz="2400" b="1" baseline="-25000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Pericolo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3526470" y="1959348"/>
                <a:ext cx="1772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H225, H319 </a:t>
                </a:r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563071" y="2155603"/>
                <a:ext cx="2952330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43" name="Rettangolo 42"/>
              <p:cNvSpPr/>
              <p:nvPr/>
            </p:nvSpPr>
            <p:spPr>
              <a:xfrm>
                <a:off x="516214" y="1121344"/>
                <a:ext cx="3126362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200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n. </a:t>
                </a:r>
                <a:r>
                  <a:rPr lang="it-IT" sz="1200" dirty="0" err="1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r>
                  <a:rPr lang="it-IT" sz="1200" dirty="0" smtClean="0">
                    <a:solidFill>
                      <a:prstClr val="black"/>
                    </a:solidFill>
                  </a:rPr>
                  <a:t>64-17-5 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73" y="1202185"/>
            <a:ext cx="1440779" cy="75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12" y="2648744"/>
            <a:ext cx="51720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5163344"/>
            <a:ext cx="51720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2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8640" y="6570275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HCl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745394" y="8401599"/>
            <a:ext cx="3572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H290, H315, H319, H335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88640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Acido cloridrico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  <a:endParaRPr lang="it-IT" sz="6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88640" y="7475021"/>
            <a:ext cx="3596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88639" y="873051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138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771399" y="596111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88640" y="8358862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88640" y="516902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66" y="1049302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719512" y="3610922"/>
            <a:ext cx="2432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H290, H302, H314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Idrossido di potassio 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68639" y="3586218"/>
            <a:ext cx="1540642" cy="11310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17" y="1052644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1310-58-3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188640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7647-01-0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96390" y="384175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96391" y="3587751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40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76" y="5990675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127" y="5994017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8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8640" y="6570275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HCl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745394" y="8401599"/>
            <a:ext cx="3572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H290, H315, H319, H335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88640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Acido cloridrico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  <a:endParaRPr lang="it-IT" sz="6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88640" y="7475021"/>
            <a:ext cx="3596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88639" y="873051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138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771399" y="596111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88640" y="8358862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88640" y="516902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66" y="1049302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719512" y="3610922"/>
            <a:ext cx="2432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H290, H302, H314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Idrossido di potassio 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68639" y="3586218"/>
            <a:ext cx="1540642" cy="11310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17" y="1052644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1310-58-3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188640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7647-01-0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96390" y="384175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96391" y="3587751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40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76" y="5990675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127" y="5994017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8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9792" y="6553726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</a:t>
            </a:r>
            <a:r>
              <a:rPr lang="it-IT" sz="4800" b="1" baseline="-25000" dirty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745394" y="8401599"/>
            <a:ext cx="3572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H290, H314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88640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Acido solforico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  <a:endParaRPr lang="it-IT" sz="6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88640" y="7475021"/>
            <a:ext cx="3596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88639" y="873051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1M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138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771399" y="596111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88640" y="8358862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88640" y="516902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66" y="1049302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719512" y="3610922"/>
            <a:ext cx="2432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H290, H302, H314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Idrossido di potassio 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68639" y="3586218"/>
            <a:ext cx="1540642" cy="11310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17" y="1052644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1310-58-3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188640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7664-93-9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96390" y="384175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2N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96391" y="3587751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45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127" y="5994017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31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KOH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Potassio Idrossido </a:t>
            </a:r>
            <a:r>
              <a:rPr lang="it-IT" sz="2800" b="1" dirty="0" smtClean="0">
                <a:solidFill>
                  <a:schemeClr val="bg1"/>
                </a:solidFill>
              </a:rPr>
              <a:t>Soluzione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 Aldrich</a:t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>
                <a:latin typeface="Arial Narrow" panose="020B0606020202030204" pitchFamily="34" charset="0"/>
              </a:rPr>
              <a:t>	 </a:t>
            </a:r>
            <a:r>
              <a:rPr lang="it-IT" dirty="0" smtClean="0">
                <a:latin typeface="Arial Narrow" panose="020B0606020202030204" pitchFamily="34" charset="0"/>
              </a:rPr>
              <a:t>1310-58-3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2N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88640" y="776305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pic>
        <p:nvPicPr>
          <p:cNvPr id="42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6033120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asellaDiTesto 46"/>
          <p:cNvSpPr txBox="1"/>
          <p:nvPr/>
        </p:nvSpPr>
        <p:spPr>
          <a:xfrm>
            <a:off x="3717032" y="8636042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H290, H302, H314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188641" y="191073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CH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3</a:t>
            </a:r>
            <a:r>
              <a:rPr lang="it-IT" sz="4800" b="1" dirty="0" smtClean="0">
                <a:latin typeface="Arial Narrow" panose="020B0606020202030204" pitchFamily="34" charset="0"/>
              </a:rPr>
              <a:t>COCH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3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188641" y="43747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Acetone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110404" y="3624731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 Aldrich</a:t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57" name="Connettore 1 56"/>
          <p:cNvCxnSpPr/>
          <p:nvPr/>
        </p:nvCxnSpPr>
        <p:spPr>
          <a:xfrm>
            <a:off x="3717033" y="124168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188641" y="44959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188641" y="1229567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</a:t>
            </a:r>
            <a:r>
              <a:rPr lang="it-IT" dirty="0"/>
              <a:t>67-64-1</a:t>
            </a:r>
            <a:endParaRPr lang="it-IT" dirty="0">
              <a:latin typeface="Arial Narrow"/>
              <a:cs typeface="Arial Narrow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710" y="6018868"/>
            <a:ext cx="1160506" cy="120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447" y="1543357"/>
            <a:ext cx="1293354" cy="133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020" y="1543357"/>
            <a:ext cx="1293354" cy="133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898447" y="3850212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H225, H319, H336 </a:t>
            </a:r>
          </a:p>
        </p:txBody>
      </p:sp>
    </p:spTree>
    <p:extLst>
      <p:ext uri="{BB962C8B-B14F-4D97-AF65-F5344CB8AC3E}">
        <p14:creationId xmlns:p14="http://schemas.microsoft.com/office/powerpoint/2010/main" val="242559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 smtClean="0">
                <a:latin typeface="Arial Narrow" panose="020B0606020202030204" pitchFamily="34" charset="0"/>
              </a:rPr>
              <a:t>HCl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89040" y="346464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H335</a:t>
            </a:r>
            <a:endParaRPr lang="it-IT" sz="2400" dirty="0">
              <a:latin typeface="Arial Narrow"/>
              <a:cs typeface="Arial Narrow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Cloridrico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699402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104" y="1064568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b="1" dirty="0">
                <a:latin typeface="Arial Narrow" panose="020B0606020202030204" pitchFamily="34" charset="0"/>
              </a:rPr>
              <a:t>	</a:t>
            </a:r>
            <a:r>
              <a:rPr lang="it-IT" dirty="0" smtClean="0">
                <a:latin typeface="Arial Narrow" panose="020B0606020202030204" pitchFamily="34" charset="0"/>
              </a:rPr>
              <a:t>7647-01-0</a:t>
            </a: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1043500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 smtClean="0">
                <a:latin typeface="Arial Narrow" panose="020B0606020202030204" pitchFamily="34" charset="0"/>
              </a:rPr>
              <a:t>HCl</a:t>
            </a:r>
            <a:r>
              <a:rPr lang="it-IT" sz="4800" b="1" dirty="0" smtClean="0">
                <a:latin typeface="Arial Narrow" panose="020B0606020202030204" pitchFamily="34" charset="0"/>
              </a:rPr>
              <a:t> </a:t>
            </a:r>
            <a:r>
              <a:rPr lang="it-IT" sz="4800" b="1" dirty="0" err="1" smtClean="0">
                <a:latin typeface="Arial Narrow" panose="020B0606020202030204" pitchFamily="34" charset="0"/>
              </a:rPr>
              <a:t>dil</a:t>
            </a:r>
            <a:r>
              <a:rPr lang="it-IT" sz="4800" b="1" dirty="0" smtClean="0">
                <a:latin typeface="Arial Narrow" panose="020B0606020202030204" pitchFamily="34" charset="0"/>
              </a:rPr>
              <a:t>.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Cloridrico </a:t>
            </a:r>
            <a:r>
              <a:rPr lang="it-IT" sz="2800" b="1" dirty="0" smtClean="0">
                <a:solidFill>
                  <a:schemeClr val="bg1"/>
                </a:solidFill>
              </a:rPr>
              <a:t>Diluito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err="1" smtClean="0">
                <a:solidFill>
                  <a:schemeClr val="dk1"/>
                </a:solidFill>
                <a:latin typeface="Arial"/>
                <a:cs typeface="Arial"/>
              </a:rPr>
              <a:t>JTBaker</a:t>
            </a: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/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b="1" dirty="0">
                <a:latin typeface="Arial Narrow" panose="020B0606020202030204" pitchFamily="34" charset="0"/>
              </a:rPr>
              <a:t>	</a:t>
            </a:r>
            <a:r>
              <a:rPr lang="it-IT" dirty="0" smtClean="0"/>
              <a:t>7647-01-0</a:t>
            </a:r>
            <a:endParaRPr lang="it-IT" dirty="0"/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1043503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2 M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26" name="Immagin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5900" y="6105128"/>
            <a:ext cx="973460" cy="1029086"/>
          </a:xfrm>
          <a:prstGeom prst="rect">
            <a:avLst/>
          </a:prstGeom>
        </p:spPr>
      </p:pic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027" y="1064568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178683" y="3463923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31" name="Rettangolo 30"/>
          <p:cNvSpPr/>
          <p:nvPr/>
        </p:nvSpPr>
        <p:spPr>
          <a:xfrm>
            <a:off x="178682" y="3845332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  <a:sym typeface="Symbol"/>
              </a:rPr>
              <a:t>37</a:t>
            </a:r>
            <a:r>
              <a:rPr lang="it-IT" sz="4800" b="1" dirty="0" smtClean="0">
                <a:latin typeface="Arial Narrow" panose="020B0606020202030204" pitchFamily="34" charset="0"/>
              </a:rPr>
              <a:t>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168" y="2936776"/>
            <a:ext cx="1676400" cy="16764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41168" y="7885112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8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9792" y="6553726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/>
              <a:t>C</a:t>
            </a:r>
            <a:r>
              <a:rPr lang="it-IT" sz="4800" baseline="-25000" dirty="0"/>
              <a:t>7</a:t>
            </a:r>
            <a:r>
              <a:rPr lang="it-IT" sz="4800" dirty="0"/>
              <a:t>H</a:t>
            </a:r>
            <a:r>
              <a:rPr lang="it-IT" sz="4800" baseline="-25000" dirty="0"/>
              <a:t>6</a:t>
            </a:r>
            <a:r>
              <a:rPr lang="it-IT" sz="4800" dirty="0"/>
              <a:t>O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745394" y="8401599"/>
            <a:ext cx="2779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H302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88640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Benzaldeide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purificata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88640" y="7475021"/>
            <a:ext cx="3596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138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771399" y="596111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188640" y="516902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KOH 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66" y="1049302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719512" y="3610922"/>
            <a:ext cx="2432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H290, H302, H314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Idrossido di potassio </a:t>
            </a:r>
            <a:r>
              <a:rPr lang="it-IT" sz="2800" b="1" dirty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68639" y="3586218"/>
            <a:ext cx="1540642" cy="11310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217" y="1052644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>
                <a:solidFill>
                  <a:prstClr val="black"/>
                </a:solidFill>
              </a:rPr>
              <a:t>1310-58-3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188640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dirty="0"/>
              <a:t>100-52-7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96390" y="384175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50%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96391" y="3587751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32" y="5961112"/>
            <a:ext cx="1189037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87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Connettore 1 36"/>
          <p:cNvCxnSpPr/>
          <p:nvPr/>
        </p:nvCxnSpPr>
        <p:spPr>
          <a:xfrm>
            <a:off x="3356992" y="1079106"/>
            <a:ext cx="1" cy="144825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548679" y="316222"/>
            <a:ext cx="4680521" cy="2208713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516214" y="327628"/>
            <a:ext cx="4825165" cy="2284233"/>
            <a:chOff x="516214" y="327628"/>
            <a:chExt cx="4825165" cy="2284233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48679" y="327628"/>
              <a:ext cx="4680521" cy="76944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>
                  <a:solidFill>
                    <a:prstClr val="white"/>
                  </a:solidFill>
                </a:rPr>
                <a:t>Metanolo</a:t>
              </a:r>
              <a:endPara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8" name="Gruppo 7"/>
            <p:cNvGrpSpPr/>
            <p:nvPr/>
          </p:nvGrpSpPr>
          <p:grpSpPr>
            <a:xfrm>
              <a:off x="516214" y="1121344"/>
              <a:ext cx="4825165" cy="1490517"/>
              <a:chOff x="516214" y="1121344"/>
              <a:chExt cx="4825165" cy="1490517"/>
            </a:xfrm>
          </p:grpSpPr>
          <p:sp>
            <p:nvSpPr>
              <p:cNvPr id="25" name="CasellaDiTesto 24"/>
              <p:cNvSpPr txBox="1"/>
              <p:nvPr/>
            </p:nvSpPr>
            <p:spPr>
              <a:xfrm>
                <a:off x="563071" y="1341567"/>
                <a:ext cx="29523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CH</a:t>
                </a:r>
                <a:r>
                  <a:rPr lang="it-IT" sz="2400" b="1" baseline="-25000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3</a:t>
                </a:r>
                <a:r>
                  <a:rPr lang="it-IT" sz="2400" b="1" dirty="0" smtClean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OH</a:t>
                </a:r>
                <a:endParaRPr lang="it-IT" sz="2400" b="1" baseline="-25000" dirty="0">
                  <a:solidFill>
                    <a:prstClr val="black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34" name="CasellaDiTesto 33"/>
              <p:cNvSpPr txBox="1"/>
              <p:nvPr/>
            </p:nvSpPr>
            <p:spPr>
              <a:xfrm>
                <a:off x="548679" y="1766381"/>
                <a:ext cx="2977792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t-IT" sz="2400" b="1" dirty="0" smtClean="0">
                    <a:solidFill>
                      <a:prstClr val="black"/>
                    </a:solidFill>
                  </a:rPr>
                  <a:t>Pericolo</a:t>
                </a:r>
                <a:endParaRPr lang="it-IT" sz="24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CasellaDiTesto 27"/>
              <p:cNvSpPr txBox="1"/>
              <p:nvPr/>
            </p:nvSpPr>
            <p:spPr>
              <a:xfrm>
                <a:off x="3356993" y="2150196"/>
                <a:ext cx="19843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H225, H301, H331, H311,H370</a:t>
                </a:r>
              </a:p>
              <a:p>
                <a:r>
                  <a:rPr lang="it-IT" sz="1200" dirty="0" smtClean="0">
                    <a:solidFill>
                      <a:prstClr val="black"/>
                    </a:solidFill>
                    <a:latin typeface="Arial Narrow"/>
                    <a:cs typeface="Arial Narrow"/>
                  </a:rPr>
                  <a:t> </a:t>
                </a:r>
              </a:p>
            </p:txBody>
          </p:sp>
          <p:sp>
            <p:nvSpPr>
              <p:cNvPr id="36" name="Rettangolo 35"/>
              <p:cNvSpPr/>
              <p:nvPr/>
            </p:nvSpPr>
            <p:spPr>
              <a:xfrm>
                <a:off x="563071" y="2155603"/>
                <a:ext cx="2793921" cy="369332"/>
              </a:xfrm>
              <a:prstGeom prst="rect">
                <a:avLst/>
              </a:prstGeom>
              <a:ln>
                <a:solidFill>
                  <a:srgbClr val="0000FF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b="1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Sigma-Aldrich </a:t>
                </a: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operatore:</a:t>
                </a:r>
              </a:p>
              <a:p>
                <a:pPr>
                  <a:lnSpc>
                    <a:spcPct val="90000"/>
                  </a:lnSpc>
                  <a:tabLst>
                    <a:tab pos="2693988" algn="r"/>
                  </a:tabLst>
                </a:pPr>
                <a:r>
                  <a:rPr lang="it-IT" sz="1000" dirty="0" smtClean="0">
                    <a:solidFill>
                      <a:prstClr val="black"/>
                    </a:solidFill>
                    <a:latin typeface="Arial"/>
                    <a:cs typeface="Arial"/>
                  </a:rPr>
                  <a:t>data: …</a:t>
                </a:r>
              </a:p>
            </p:txBody>
          </p:sp>
          <p:sp>
            <p:nvSpPr>
              <p:cNvPr id="43" name="Rettangolo 42"/>
              <p:cNvSpPr/>
              <p:nvPr/>
            </p:nvSpPr>
            <p:spPr>
              <a:xfrm>
                <a:off x="516214" y="1121344"/>
                <a:ext cx="3126362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1249363" algn="l"/>
                  </a:tabLst>
                </a:pPr>
                <a:r>
                  <a:rPr lang="it-IT" sz="1400" dirty="0"/>
                  <a:t>n. </a:t>
                </a:r>
                <a:r>
                  <a:rPr lang="it-IT" sz="1400" dirty="0" err="1"/>
                  <a:t>Cas</a:t>
                </a:r>
                <a:r>
                  <a:rPr lang="it-IT" sz="1200" b="1" dirty="0">
                    <a:solidFill>
                      <a:prstClr val="black"/>
                    </a:solidFill>
                    <a:latin typeface="Arial Narrow" panose="020B0606020202030204" pitchFamily="34" charset="0"/>
                  </a:rPr>
                  <a:t>	</a:t>
                </a:r>
                <a:endParaRPr lang="it-IT" sz="12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Rettangolo 2"/>
          <p:cNvSpPr/>
          <p:nvPr/>
        </p:nvSpPr>
        <p:spPr>
          <a:xfrm>
            <a:off x="1198436" y="1112801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dirty="0"/>
              <a:t>67-56-1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410" y="1124775"/>
            <a:ext cx="619328" cy="64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435" y="1132724"/>
            <a:ext cx="619328" cy="64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055" y="1108318"/>
            <a:ext cx="619328" cy="64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9" y="2611861"/>
            <a:ext cx="49911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6" y="4953000"/>
            <a:ext cx="49911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76" y="7329264"/>
            <a:ext cx="49911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52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91486" y="2722493"/>
            <a:ext cx="2949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H224, H302, H336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P210, P261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327628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</a:rPr>
              <a:t>Etere Etilico</a:t>
            </a:r>
            <a:endParaRPr lang="it-IT" sz="28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/>
              <a:t>60-29-7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070" y="1352480"/>
            <a:ext cx="2652713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3" y="4715993"/>
            <a:ext cx="66960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527" y="6553726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</a:t>
            </a:r>
            <a:r>
              <a:rPr lang="it-IT" sz="4800" b="1" baseline="-25000" dirty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6375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Acido solforico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  <a:endParaRPr lang="it-IT" sz="6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46374" y="873051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50%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225873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46375" y="8358862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6375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7664-93-9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46374" y="5179843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834784" y="5925516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24331" y="8411099"/>
            <a:ext cx="2872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H290, H314</a:t>
            </a:r>
          </a:p>
        </p:txBody>
      </p:sp>
      <p:pic>
        <p:nvPicPr>
          <p:cNvPr id="13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064" y="6003517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991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8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89040" y="3376692"/>
            <a:ext cx="2949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H225, H318, H336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P210, P261, P280, P305, P351, P338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327628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</a:rPr>
              <a:t>1-propanolo</a:t>
            </a:r>
            <a:endParaRPr lang="it-IT" sz="28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648744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/>
              <a:t>71-23-8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54" y="1656783"/>
            <a:ext cx="1008904" cy="100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4" y="1674023"/>
            <a:ext cx="1927526" cy="974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43" y="4953000"/>
            <a:ext cx="6686550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8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72619" y="3459732"/>
            <a:ext cx="2949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H302, H315, H319, 335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P301, P312, P330, P305, P351, P338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95950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Carbonato  di potassio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584-08-7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120" y="1433900"/>
            <a:ext cx="1189037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4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CaCO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95950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Carbonato  di calcio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471-34-1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1048" y="1097877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Formula : </a:t>
            </a:r>
            <a:r>
              <a:rPr lang="it-IT" dirty="0" smtClean="0"/>
              <a:t>CaCO3</a:t>
            </a:r>
            <a:endParaRPr lang="it-IT" dirty="0"/>
          </a:p>
          <a:p>
            <a:r>
              <a:rPr lang="it-IT" dirty="0"/>
              <a:t>Peso Molecolare : 100,09 g/</a:t>
            </a:r>
            <a:r>
              <a:rPr lang="it-IT" dirty="0" err="1"/>
              <a:t>mol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8370" y="4879748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Etilenglicole</a:t>
            </a:r>
            <a:endParaRPr lang="it-IT" sz="4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100133" y="8043530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78370" y="4868393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850778" y="5681675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Peso </a:t>
            </a:r>
            <a:r>
              <a:rPr lang="it-IT" dirty="0"/>
              <a:t>Molecolare : </a:t>
            </a:r>
            <a:endParaRPr lang="it-IT" dirty="0" smtClean="0"/>
          </a:p>
          <a:p>
            <a:r>
              <a:rPr lang="it-IT" dirty="0" smtClean="0"/>
              <a:t>62,07 </a:t>
            </a:r>
            <a:r>
              <a:rPr lang="it-IT" dirty="0"/>
              <a:t>g/</a:t>
            </a:r>
            <a:r>
              <a:rPr lang="it-IT" dirty="0" err="1"/>
              <a:t>mol</a:t>
            </a:r>
            <a:endParaRPr lang="it-IT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3719314" y="5649189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288131" y="577400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107-21-1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90922" y="7329264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8131" y="6321152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6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30352" y="8066869"/>
            <a:ext cx="2949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H302, H373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P301, P312, P330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89" y="6451644"/>
            <a:ext cx="980629" cy="10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916" y="6445182"/>
            <a:ext cx="965433" cy="97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8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Na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 soluzione satura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95950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Tiosolfato di sodio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7772-98-7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1048" y="1097877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Formula : Na</a:t>
            </a:r>
            <a:r>
              <a:rPr lang="it-IT" baseline="-25000" dirty="0"/>
              <a:t>2</a:t>
            </a:r>
            <a:r>
              <a:rPr lang="it-IT" dirty="0"/>
              <a:t>S</a:t>
            </a:r>
            <a:r>
              <a:rPr lang="it-IT" baseline="-25000" dirty="0"/>
              <a:t>2</a:t>
            </a:r>
            <a:r>
              <a:rPr lang="it-IT" dirty="0"/>
              <a:t>O</a:t>
            </a:r>
            <a:r>
              <a:rPr lang="it-IT" baseline="-25000" dirty="0"/>
              <a:t>3</a:t>
            </a:r>
          </a:p>
          <a:p>
            <a:r>
              <a:rPr lang="it-IT" dirty="0" smtClean="0"/>
              <a:t>Peso </a:t>
            </a:r>
            <a:r>
              <a:rPr lang="it-IT" dirty="0"/>
              <a:t>Molecolare : </a:t>
            </a:r>
            <a:r>
              <a:rPr lang="it-IT" dirty="0" smtClean="0"/>
              <a:t>158,11 </a:t>
            </a:r>
            <a:r>
              <a:rPr lang="it-IT" dirty="0"/>
              <a:t>g/</a:t>
            </a:r>
            <a:r>
              <a:rPr lang="it-IT" dirty="0" err="1"/>
              <a:t>mol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8370" y="4879748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err="1" smtClean="0">
                <a:solidFill>
                  <a:prstClr val="white"/>
                </a:solidFill>
                <a:latin typeface="Arial Narrow" panose="020B0606020202030204" pitchFamily="34" charset="0"/>
              </a:rPr>
              <a:t>Etilenglicole</a:t>
            </a:r>
            <a:endParaRPr lang="it-IT" sz="44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100133" y="8043530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78370" y="4868393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850778" y="5681675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Peso </a:t>
            </a:r>
            <a:r>
              <a:rPr lang="it-IT" dirty="0"/>
              <a:t>Molecolare : </a:t>
            </a:r>
            <a:endParaRPr lang="it-IT" dirty="0" smtClean="0"/>
          </a:p>
          <a:p>
            <a:r>
              <a:rPr lang="it-IT" dirty="0" smtClean="0"/>
              <a:t>62,07 </a:t>
            </a:r>
            <a:r>
              <a:rPr lang="it-IT" dirty="0"/>
              <a:t>g/</a:t>
            </a:r>
            <a:r>
              <a:rPr lang="it-IT" dirty="0" err="1"/>
              <a:t>mol</a:t>
            </a:r>
            <a:endParaRPr lang="it-IT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3719314" y="5649189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288131" y="577400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107-21-1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90922" y="7329264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8131" y="6321152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6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30352" y="8066869"/>
            <a:ext cx="2949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H302, H373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P301, P312, P330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87" y="6421207"/>
            <a:ext cx="980629" cy="101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916" y="6445182"/>
            <a:ext cx="965433" cy="97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22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FeCl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</a:p>
          <a:p>
            <a:pPr algn="ctr"/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Soluzione satura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95950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 di FeCl</a:t>
            </a:r>
            <a:r>
              <a:rPr lang="it-IT" sz="4400" b="1" baseline="-25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107217" y="3617031"/>
            <a:ext cx="1592460" cy="10756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7705-08-0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1048" y="1097877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Formula : </a:t>
            </a:r>
            <a:r>
              <a:rPr lang="it-IT" dirty="0" smtClean="0"/>
              <a:t>FeCl</a:t>
            </a:r>
            <a:r>
              <a:rPr lang="it-IT" baseline="-25000" dirty="0" smtClean="0"/>
              <a:t>3</a:t>
            </a:r>
            <a:endParaRPr lang="it-IT" baseline="-25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8370" y="4879748"/>
            <a:ext cx="6532189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 di permanganato di potassio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2100133" y="8043530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78370" y="4868393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850778" y="5681675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Formula: KMnO</a:t>
            </a:r>
            <a:r>
              <a:rPr lang="it-IT" baseline="-25000" dirty="0" smtClean="0"/>
              <a:t>4</a:t>
            </a:r>
          </a:p>
          <a:p>
            <a:r>
              <a:rPr lang="it-IT" dirty="0" smtClean="0"/>
              <a:t>Peso </a:t>
            </a:r>
            <a:r>
              <a:rPr lang="it-IT" dirty="0"/>
              <a:t>Molecolare : </a:t>
            </a:r>
            <a:endParaRPr lang="it-IT" dirty="0" smtClean="0"/>
          </a:p>
          <a:p>
            <a:r>
              <a:rPr lang="it-IT" dirty="0" smtClean="0"/>
              <a:t>158,03 </a:t>
            </a:r>
            <a:r>
              <a:rPr lang="it-IT" dirty="0"/>
              <a:t>g/</a:t>
            </a:r>
            <a:r>
              <a:rPr lang="it-IT" dirty="0" err="1"/>
              <a:t>mol</a:t>
            </a:r>
            <a:endParaRPr lang="it-IT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3706762" y="5464523"/>
            <a:ext cx="12552" cy="382066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265311" y="5504481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7722-64-7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30352" y="8066869"/>
            <a:ext cx="2949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H410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P273, P501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2060336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asellaDiTesto 23"/>
          <p:cNvSpPr txBox="1"/>
          <p:nvPr/>
        </p:nvSpPr>
        <p:spPr>
          <a:xfrm>
            <a:off x="3745050" y="3554705"/>
            <a:ext cx="2949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H290, H315, H318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P280, P315, P351,P338, P310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371550" y="6184104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KMnO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</a:p>
          <a:p>
            <a:pPr algn="ctr"/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Soluzione 0,1N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246" y="6753200"/>
            <a:ext cx="1094978" cy="1094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ttangolo 27"/>
          <p:cNvSpPr/>
          <p:nvPr/>
        </p:nvSpPr>
        <p:spPr>
          <a:xfrm>
            <a:off x="197818" y="8415183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 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0,1 N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97819" y="8043530"/>
            <a:ext cx="190231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6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Soluzione di Br</a:t>
            </a:r>
            <a:r>
              <a:rPr lang="it-IT" sz="40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</a:t>
            </a:r>
            <a:r>
              <a:rPr lang="it-IT" sz="4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in CCl</a:t>
            </a:r>
            <a:r>
              <a:rPr lang="it-IT" sz="40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4</a:t>
            </a:r>
            <a:r>
              <a:rPr lang="it-IT" sz="4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satura</a:t>
            </a:r>
            <a:endParaRPr lang="it-IT" sz="40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95950"/>
            <a:ext cx="6532189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 di Br</a:t>
            </a:r>
            <a:r>
              <a:rPr lang="it-IT" sz="4400" b="1" baseline="-25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2</a:t>
            </a:r>
            <a:r>
              <a:rPr lang="it-IT" sz="4400" b="1" baseline="-250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in CCl</a:t>
            </a:r>
            <a:r>
              <a:rPr lang="it-IT" sz="4400" b="1" baseline="-250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2107217" y="3617031"/>
            <a:ext cx="1592460" cy="1075679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 7726-95-6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861048" y="1097877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Formula : </a:t>
            </a:r>
            <a:r>
              <a:rPr lang="it-IT" dirty="0" smtClean="0"/>
              <a:t>Br</a:t>
            </a:r>
            <a:r>
              <a:rPr lang="it-IT" baseline="-25000" dirty="0" smtClean="0"/>
              <a:t>2 </a:t>
            </a:r>
            <a:r>
              <a:rPr lang="it-IT" dirty="0" smtClean="0"/>
              <a:t>in CCl</a:t>
            </a:r>
            <a:r>
              <a:rPr lang="it-IT" baseline="-25000" dirty="0" smtClean="0"/>
              <a:t>4</a:t>
            </a:r>
            <a:endParaRPr lang="it-IT" baseline="-25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78370" y="4879748"/>
            <a:ext cx="6532189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prstClr val="white"/>
                </a:solidFill>
                <a:latin typeface="Arial Narrow" panose="020B0606020202030204" pitchFamily="34" charset="0"/>
              </a:rPr>
              <a:t>Soluzione </a:t>
            </a:r>
            <a:r>
              <a:rPr lang="it-IT" sz="32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di 2,4-Dinitrophenylhydrazine 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2100133" y="8043530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57831" y="4853787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3650648" y="5691869"/>
            <a:ext cx="31386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700" dirty="0" smtClean="0"/>
              <a:t>Formula</a:t>
            </a:r>
            <a:r>
              <a:rPr lang="it-IT" sz="1700" dirty="0"/>
              <a:t>: </a:t>
            </a:r>
            <a:r>
              <a:rPr lang="it-IT" sz="1700" dirty="0" smtClean="0"/>
              <a:t> O2N)2C6H3NHNH2</a:t>
            </a:r>
          </a:p>
          <a:p>
            <a:r>
              <a:rPr lang="it-IT" sz="1700" dirty="0" smtClean="0"/>
              <a:t>Peso </a:t>
            </a:r>
            <a:r>
              <a:rPr lang="it-IT" sz="1700" dirty="0"/>
              <a:t>Molecolare : </a:t>
            </a:r>
            <a:r>
              <a:rPr lang="it-IT" sz="1700" dirty="0" smtClean="0"/>
              <a:t>198,14 g/</a:t>
            </a:r>
            <a:r>
              <a:rPr lang="it-IT" sz="1700" dirty="0" err="1" smtClean="0"/>
              <a:t>mol</a:t>
            </a:r>
            <a:endParaRPr lang="it-IT" sz="1700" dirty="0"/>
          </a:p>
        </p:txBody>
      </p:sp>
      <p:cxnSp>
        <p:nvCxnSpPr>
          <p:cNvPr id="19" name="Connettore 1 18"/>
          <p:cNvCxnSpPr/>
          <p:nvPr/>
        </p:nvCxnSpPr>
        <p:spPr>
          <a:xfrm>
            <a:off x="3706762" y="5464523"/>
            <a:ext cx="12552" cy="3820662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265311" y="5504481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dirty="0"/>
              <a:t>119-26-6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3730352" y="8066869"/>
            <a:ext cx="2949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H228, H302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P210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3770947" y="2753718"/>
            <a:ext cx="29498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H314, H330, H301, H311, H331, H317, H351, H372, H400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/>
                <a:cs typeface="Arial Narrow"/>
              </a:rPr>
              <a:t>P280, P260, P303,P61, P353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11026" y="5999147"/>
            <a:ext cx="368267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2,4-Dinitrophenylhydrazine</a:t>
            </a:r>
            <a:r>
              <a:rPr lang="it-IT" sz="24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Soluzione 35%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97818" y="8415183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 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35%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97819" y="8043530"/>
            <a:ext cx="1902314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180" y="1634869"/>
            <a:ext cx="687326" cy="712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772" y="1621323"/>
            <a:ext cx="739140" cy="73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4" y="1621323"/>
            <a:ext cx="788423" cy="78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110" y="1610378"/>
            <a:ext cx="772625" cy="80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197" y="6545227"/>
            <a:ext cx="1927225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42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latin typeface="Arial Narrow" panose="020B0606020202030204" pitchFamily="34" charset="0"/>
              </a:rPr>
              <a:t>SO</a:t>
            </a:r>
            <a:r>
              <a:rPr lang="it-IT" sz="4800" b="1" baseline="-25000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3789040" y="3833971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H290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Solforico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369" y="1064568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>
                <a:latin typeface="Arial Narrow" panose="020B0606020202030204" pitchFamily="34" charset="0"/>
              </a:rPr>
              <a:t>	</a:t>
            </a:r>
            <a:r>
              <a:rPr lang="it-IT" dirty="0" smtClean="0">
                <a:latin typeface="Arial Narrow" panose="020B0606020202030204" pitchFamily="34" charset="0"/>
              </a:rPr>
              <a:t>7664-93-9</a:t>
            </a: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1086800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latin typeface="Arial Narrow" panose="020B0606020202030204" pitchFamily="34" charset="0"/>
              </a:rPr>
              <a:t>SO</a:t>
            </a:r>
            <a:r>
              <a:rPr lang="it-IT" sz="4800" b="1" baseline="-25000" dirty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 </a:t>
            </a:r>
            <a:r>
              <a:rPr lang="it-IT" sz="4800" b="1" dirty="0" err="1" smtClean="0">
                <a:latin typeface="Arial Narrow" panose="020B0606020202030204" pitchFamily="34" charset="0"/>
              </a:rPr>
              <a:t>dil</a:t>
            </a:r>
            <a:r>
              <a:rPr lang="it-IT" sz="4800" b="1" dirty="0" smtClean="0">
                <a:latin typeface="Arial Narrow" panose="020B0606020202030204" pitchFamily="34" charset="0"/>
              </a:rPr>
              <a:t>.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Acido Solforico </a:t>
            </a:r>
            <a:r>
              <a:rPr lang="it-IT" sz="2800" b="1" dirty="0" smtClean="0">
                <a:solidFill>
                  <a:schemeClr val="bg1"/>
                </a:solidFill>
              </a:rPr>
              <a:t>Diluito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7664-93-9</a:t>
            </a:r>
            <a:r>
              <a:rPr lang="it-IT" b="1" dirty="0">
                <a:latin typeface="Arial Narrow" panose="020B0606020202030204" pitchFamily="34" charset="0"/>
              </a:rPr>
              <a:t>	</a:t>
            </a:r>
            <a:endParaRPr lang="it-IT" b="1" dirty="0" smtClean="0">
              <a:latin typeface="Arial Narrow" panose="020B0606020202030204" pitchFamily="34" charset="0"/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latin typeface="Arial Narrow" panose="020B0606020202030204" pitchFamily="34" charset="0"/>
              </a:rPr>
              <a:t>.	1086804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9.8%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88641" y="3455297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4" name="Rettangolo 23"/>
          <p:cNvSpPr/>
          <p:nvPr/>
        </p:nvSpPr>
        <p:spPr>
          <a:xfrm>
            <a:off x="188640" y="3859797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96%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3789040" y="8802523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H315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H319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88640" y="776305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Attenzione</a:t>
            </a:r>
            <a:endParaRPr lang="it-IT" sz="3600" b="1" dirty="0"/>
          </a:p>
        </p:txBody>
      </p:sp>
      <p:sp>
        <p:nvSpPr>
          <p:cNvPr id="2" name="Rettangolo 1"/>
          <p:cNvSpPr/>
          <p:nvPr/>
        </p:nvSpPr>
        <p:spPr>
          <a:xfrm>
            <a:off x="2968214" y="4768334"/>
            <a:ext cx="921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1058400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68214" y="4768334"/>
            <a:ext cx="921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1058400</a:t>
            </a:r>
            <a:endParaRPr lang="it-IT" b="1" baseline="-25000" dirty="0">
              <a:latin typeface="Arial Narrow" panose="020B0606020202030204" pitchFamily="34" charset="0"/>
            </a:endParaRPr>
          </a:p>
        </p:txBody>
      </p:sp>
      <p:pic>
        <p:nvPicPr>
          <p:cNvPr id="33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027" y="6065915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2960" y="2988568"/>
            <a:ext cx="1676400" cy="16764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2960" y="7957120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0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" y="128464"/>
            <a:ext cx="6715125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" y="4953000"/>
            <a:ext cx="66675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97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NH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OH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17032" y="2792760"/>
            <a:ext cx="1656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H302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H335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H400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Lacrimogeno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Ammoniaca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Sigma Aldrich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169" y="1064568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/>
                <a:cs typeface="Arial Narrow"/>
              </a:rPr>
              <a:t>Cas</a:t>
            </a:r>
            <a:r>
              <a:rPr lang="it-IT" dirty="0">
                <a:latin typeface="Arial Narrow"/>
                <a:cs typeface="Arial Narrow"/>
              </a:rPr>
              <a:t>	1</a:t>
            </a:r>
            <a:r>
              <a:rPr lang="it-IT" dirty="0" smtClean="0">
                <a:latin typeface="Arial Narrow"/>
                <a:cs typeface="Arial Narrow"/>
              </a:rPr>
              <a:t>336</a:t>
            </a:r>
            <a:r>
              <a:rPr lang="it-IT" dirty="0">
                <a:latin typeface="Arial Narrow"/>
                <a:cs typeface="Arial Narrow"/>
              </a:rPr>
              <a:t>-21-6 </a:t>
            </a:r>
            <a:endParaRPr lang="it-IT" dirty="0" smtClean="0">
              <a:latin typeface="Arial Narrow"/>
              <a:cs typeface="Arial Narrow"/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/>
                <a:cs typeface="Arial Narrow"/>
              </a:rPr>
              <a:t>Cod. </a:t>
            </a:r>
            <a:r>
              <a:rPr lang="it-IT" dirty="0" err="1" smtClean="0">
                <a:latin typeface="Arial Narrow"/>
                <a:cs typeface="Arial Narrow"/>
              </a:rPr>
              <a:t>Ph.Eur</a:t>
            </a:r>
            <a:r>
              <a:rPr lang="it-IT" dirty="0" smtClean="0">
                <a:latin typeface="Arial Narrow"/>
                <a:cs typeface="Arial Narrow"/>
              </a:rPr>
              <a:t>.	1004700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88641" y="3455297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4" name="Rettangolo 23"/>
          <p:cNvSpPr/>
          <p:nvPr/>
        </p:nvSpPr>
        <p:spPr>
          <a:xfrm>
            <a:off x="188640" y="3859797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33%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29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955" y="1064568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1688969"/>
            <a:ext cx="1175799" cy="117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asellaDiTesto 30"/>
          <p:cNvSpPr txBox="1"/>
          <p:nvPr/>
        </p:nvSpPr>
        <p:spPr>
          <a:xfrm>
            <a:off x="188641" y="8304529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88641" y="659125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NH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OH </a:t>
            </a:r>
            <a:r>
              <a:rPr lang="it-IT" sz="4800" b="1" dirty="0" err="1" smtClean="0">
                <a:latin typeface="Arial Narrow" panose="020B0606020202030204" pitchFamily="34" charset="0"/>
              </a:rPr>
              <a:t>dil</a:t>
            </a:r>
            <a:r>
              <a:rPr lang="it-IT" sz="4800" b="1" dirty="0" smtClean="0">
                <a:latin typeface="Arial Narrow" panose="020B0606020202030204" pitchFamily="34" charset="0"/>
              </a:rPr>
              <a:t>.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188641" y="511799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Ammoniaca </a:t>
            </a:r>
            <a:r>
              <a:rPr lang="it-IT" sz="2800" b="1" dirty="0" smtClean="0">
                <a:solidFill>
                  <a:schemeClr val="bg1"/>
                </a:solidFill>
              </a:rPr>
              <a:t>Diluita R2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110404" y="8305251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57" name="Connettore 1 56"/>
          <p:cNvCxnSpPr/>
          <p:nvPr/>
        </p:nvCxnSpPr>
        <p:spPr>
          <a:xfrm>
            <a:off x="3717033" y="592220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188641" y="513011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188641" y="5910087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</a:t>
            </a:r>
            <a:r>
              <a:rPr lang="it-IT" dirty="0">
                <a:latin typeface="Arial Narrow"/>
                <a:cs typeface="Arial Narrow"/>
              </a:rPr>
              <a:t>1336-21-6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latin typeface="Arial Narrow"/>
                <a:cs typeface="Arial Narrow"/>
              </a:rPr>
              <a:t>Cod. </a:t>
            </a:r>
            <a:r>
              <a:rPr lang="it-IT" dirty="0" err="1">
                <a:latin typeface="Arial Narrow"/>
                <a:cs typeface="Arial Narrow"/>
              </a:rPr>
              <a:t>Ph.Eur</a:t>
            </a:r>
            <a:r>
              <a:rPr lang="it-IT" dirty="0">
                <a:latin typeface="Arial Narrow"/>
                <a:cs typeface="Arial Narrow"/>
              </a:rPr>
              <a:t>.	</a:t>
            </a:r>
            <a:r>
              <a:rPr lang="it-IT" dirty="0" smtClean="0">
                <a:latin typeface="Arial Narrow"/>
                <a:cs typeface="Arial Narrow"/>
              </a:rPr>
              <a:t>1004703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188640" y="8709029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2,5%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62" name="Immagin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1884" y="6033120"/>
            <a:ext cx="973460" cy="102908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0992" y="3152800"/>
            <a:ext cx="1460376" cy="146037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1168" y="7761312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8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NH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OH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717032" y="3536648"/>
            <a:ext cx="165618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H335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H400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Ammoniaca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169" y="1064568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/>
                <a:cs typeface="Arial Narrow"/>
              </a:rPr>
              <a:t>Cas</a:t>
            </a:r>
            <a:r>
              <a:rPr lang="it-IT" dirty="0">
                <a:latin typeface="Arial Narrow"/>
                <a:cs typeface="Arial Narrow"/>
              </a:rPr>
              <a:t>	1</a:t>
            </a:r>
            <a:r>
              <a:rPr lang="it-IT" dirty="0" smtClean="0">
                <a:latin typeface="Arial Narrow"/>
                <a:cs typeface="Arial Narrow"/>
              </a:rPr>
              <a:t>336</a:t>
            </a:r>
            <a:r>
              <a:rPr lang="it-IT" dirty="0">
                <a:latin typeface="Arial Narrow"/>
                <a:cs typeface="Arial Narrow"/>
              </a:rPr>
              <a:t>-21-6 </a:t>
            </a:r>
            <a:endParaRPr lang="it-IT" dirty="0" smtClean="0">
              <a:latin typeface="Arial Narrow"/>
              <a:cs typeface="Arial Narrow"/>
            </a:endParaRP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/>
                <a:cs typeface="Arial Narrow"/>
              </a:rPr>
              <a:t>Cod. </a:t>
            </a:r>
            <a:r>
              <a:rPr lang="it-IT" dirty="0" err="1" smtClean="0">
                <a:latin typeface="Arial Narrow"/>
                <a:cs typeface="Arial Narrow"/>
              </a:rPr>
              <a:t>Ph.Eur</a:t>
            </a:r>
            <a:r>
              <a:rPr lang="it-IT" dirty="0" smtClean="0">
                <a:latin typeface="Arial Narrow"/>
                <a:cs typeface="Arial Narrow"/>
              </a:rPr>
              <a:t>.	1004700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NH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OH </a:t>
            </a:r>
            <a:r>
              <a:rPr lang="it-IT" sz="4800" b="1" dirty="0" err="1" smtClean="0">
                <a:latin typeface="Arial Narrow" panose="020B0606020202030204" pitchFamily="34" charset="0"/>
              </a:rPr>
              <a:t>dil</a:t>
            </a:r>
            <a:r>
              <a:rPr lang="it-IT" sz="4800" b="1" dirty="0" smtClean="0">
                <a:latin typeface="Arial Narrow" panose="020B0606020202030204" pitchFamily="34" charset="0"/>
              </a:rPr>
              <a:t>.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Ammoniaca </a:t>
            </a:r>
            <a:r>
              <a:rPr lang="it-IT" sz="2800" b="1" dirty="0" smtClean="0">
                <a:solidFill>
                  <a:schemeClr val="bg1"/>
                </a:solidFill>
              </a:rPr>
              <a:t>Diluita R</a:t>
            </a:r>
            <a:r>
              <a:rPr lang="it-IT" sz="2800" b="1" dirty="0">
                <a:solidFill>
                  <a:schemeClr val="bg1"/>
                </a:solidFill>
              </a:rPr>
              <a:t>1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</a:t>
            </a:r>
            <a:r>
              <a:rPr lang="it-IT" dirty="0">
                <a:latin typeface="Arial Narrow"/>
                <a:cs typeface="Arial Narrow"/>
              </a:rPr>
              <a:t>1336-21-6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latin typeface="Arial Narrow"/>
                <a:cs typeface="Arial Narrow"/>
              </a:rPr>
              <a:t>Cod. </a:t>
            </a:r>
            <a:r>
              <a:rPr lang="it-IT" dirty="0" err="1">
                <a:latin typeface="Arial Narrow"/>
                <a:cs typeface="Arial Narrow"/>
              </a:rPr>
              <a:t>Ph.Eur</a:t>
            </a:r>
            <a:r>
              <a:rPr lang="it-IT" dirty="0">
                <a:latin typeface="Arial Narrow"/>
                <a:cs typeface="Arial Narrow"/>
              </a:rPr>
              <a:t>.	</a:t>
            </a:r>
            <a:r>
              <a:rPr lang="it-IT" dirty="0" smtClean="0">
                <a:latin typeface="Arial Narrow"/>
                <a:cs typeface="Arial Narrow"/>
              </a:rPr>
              <a:t>1004702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88641" y="3455297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24" name="Rettangolo 23"/>
          <p:cNvSpPr/>
          <p:nvPr/>
        </p:nvSpPr>
        <p:spPr>
          <a:xfrm>
            <a:off x="188640" y="3859797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30%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88640" y="776305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pic>
        <p:nvPicPr>
          <p:cNvPr id="29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955" y="1064568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1688969"/>
            <a:ext cx="1175799" cy="117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2" y="6033120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818" y="6033120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095" y="6657521"/>
            <a:ext cx="1175799" cy="117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asellaDiTesto 46"/>
          <p:cNvSpPr txBox="1"/>
          <p:nvPr/>
        </p:nvSpPr>
        <p:spPr>
          <a:xfrm>
            <a:off x="3717032" y="7766536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H335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H400</a:t>
            </a:r>
          </a:p>
          <a:p>
            <a:r>
              <a:rPr lang="it-IT" sz="2400" dirty="0" smtClean="0">
                <a:latin typeface="Arial Narrow"/>
                <a:cs typeface="Arial Narrow"/>
              </a:rPr>
              <a:t>H411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3176" y="3008784"/>
            <a:ext cx="1604392" cy="160439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5184" y="8049344"/>
            <a:ext cx="1604392" cy="160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8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asellaDiTesto 55"/>
          <p:cNvSpPr txBox="1"/>
          <p:nvPr/>
        </p:nvSpPr>
        <p:spPr>
          <a:xfrm>
            <a:off x="188640" y="8448545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188640" y="6735274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 smtClean="0">
                <a:latin typeface="Arial Narrow" panose="020B0606020202030204" pitchFamily="34" charset="0"/>
              </a:rPr>
              <a:t>NaOH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46" name="CasellaDiTesto 45"/>
          <p:cNvSpPr txBox="1"/>
          <p:nvPr/>
        </p:nvSpPr>
        <p:spPr>
          <a:xfrm>
            <a:off x="188640" y="5262015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Sodio Idrossido </a:t>
            </a:r>
            <a:r>
              <a:rPr lang="it-IT" sz="2800" b="1" dirty="0" smtClean="0">
                <a:solidFill>
                  <a:schemeClr val="bg1"/>
                </a:solidFill>
              </a:rPr>
              <a:t>Soluzione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48" name="Rettangolo 47"/>
          <p:cNvSpPr/>
          <p:nvPr/>
        </p:nvSpPr>
        <p:spPr>
          <a:xfrm>
            <a:off x="2110403" y="8449267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err="1" smtClean="0">
                <a:solidFill>
                  <a:schemeClr val="dk1"/>
                </a:solidFill>
                <a:latin typeface="Arial"/>
                <a:cs typeface="Arial"/>
              </a:rPr>
              <a:t>JTBaker</a:t>
            </a: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/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3717032" y="6066218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ttangolo 49"/>
          <p:cNvSpPr/>
          <p:nvPr/>
        </p:nvSpPr>
        <p:spPr>
          <a:xfrm>
            <a:off x="188640" y="5274130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188640" y="6054103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1310-73-2</a:t>
            </a:r>
          </a:p>
          <a:p>
            <a:pPr>
              <a:tabLst>
                <a:tab pos="1249363" algn="l"/>
              </a:tabLst>
            </a:pPr>
            <a:r>
              <a:rPr lang="it-IT" dirty="0" smtClean="0">
                <a:latin typeface="Arial Narrow"/>
                <a:cs typeface="Arial Narrow"/>
              </a:rPr>
              <a:t>Cod</a:t>
            </a:r>
            <a:r>
              <a:rPr lang="it-IT" dirty="0">
                <a:latin typeface="Arial Narrow"/>
                <a:cs typeface="Arial Narrow"/>
              </a:rPr>
              <a:t>. </a:t>
            </a:r>
            <a:r>
              <a:rPr lang="it-IT" dirty="0" err="1">
                <a:latin typeface="Arial Narrow"/>
                <a:cs typeface="Arial Narrow"/>
              </a:rPr>
              <a:t>Ph.Eur</a:t>
            </a:r>
            <a:r>
              <a:rPr lang="it-IT" dirty="0">
                <a:latin typeface="Arial Narrow"/>
                <a:cs typeface="Arial Narrow"/>
              </a:rPr>
              <a:t>.	</a:t>
            </a:r>
            <a:r>
              <a:rPr lang="it-IT" dirty="0" smtClean="0">
                <a:latin typeface="Arial Narrow"/>
                <a:cs typeface="Arial Narrow"/>
              </a:rPr>
              <a:t>1081404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55" name="Rettangolo 54"/>
          <p:cNvSpPr/>
          <p:nvPr/>
        </p:nvSpPr>
        <p:spPr>
          <a:xfrm>
            <a:off x="188639" y="885304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40%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88640" y="776305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Pericolo</a:t>
            </a:r>
            <a:endParaRPr lang="it-IT" sz="3600" b="1" dirty="0"/>
          </a:p>
        </p:txBody>
      </p:sp>
      <p:pic>
        <p:nvPicPr>
          <p:cNvPr id="42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6033120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asellaDiTesto 46"/>
          <p:cNvSpPr txBox="1"/>
          <p:nvPr/>
        </p:nvSpPr>
        <p:spPr>
          <a:xfrm>
            <a:off x="3717032" y="9243863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 Narrow"/>
                <a:cs typeface="Arial Narrow"/>
              </a:rPr>
              <a:t>H314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88641" y="3624009"/>
            <a:ext cx="192446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CONCENTRAZIONE</a:t>
            </a:r>
            <a:endParaRPr lang="it-IT" sz="16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88641" y="191073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latin typeface="Arial Narrow" panose="020B0606020202030204" pitchFamily="34" charset="0"/>
              </a:rPr>
              <a:t>Na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2</a:t>
            </a:r>
            <a:r>
              <a:rPr lang="it-IT" sz="4800" b="1" dirty="0" smtClean="0">
                <a:latin typeface="Arial Narrow" panose="020B0606020202030204" pitchFamily="34" charset="0"/>
              </a:rPr>
              <a:t>CO</a:t>
            </a:r>
            <a:r>
              <a:rPr lang="it-IT" sz="4800" b="1" baseline="-25000" dirty="0" smtClean="0">
                <a:latin typeface="Arial Narrow" panose="020B0606020202030204" pitchFamily="34" charset="0"/>
              </a:rPr>
              <a:t>4</a:t>
            </a:r>
            <a:r>
              <a:rPr lang="it-IT" sz="4800" b="1" dirty="0" smtClean="0">
                <a:latin typeface="Arial Narrow" panose="020B0606020202030204" pitchFamily="34" charset="0"/>
              </a:rPr>
              <a:t> </a:t>
            </a:r>
            <a:r>
              <a:rPr lang="it-IT" sz="4800" b="1" dirty="0" err="1" smtClean="0">
                <a:latin typeface="Arial Narrow" panose="020B0606020202030204" pitchFamily="34" charset="0"/>
              </a:rPr>
              <a:t>dil</a:t>
            </a:r>
            <a:r>
              <a:rPr lang="it-IT" sz="4800" b="1" dirty="0" smtClean="0">
                <a:latin typeface="Arial Narrow" panose="020B0606020202030204" pitchFamily="34" charset="0"/>
              </a:rPr>
              <a:t>.</a:t>
            </a:r>
            <a:endParaRPr lang="it-IT" sz="4800" b="1" baseline="-25000" dirty="0">
              <a:latin typeface="Arial Narrow" panose="020B0606020202030204" pitchFamily="34" charset="0"/>
            </a:endParaRPr>
          </a:p>
        </p:txBody>
      </p:sp>
      <p:sp>
        <p:nvSpPr>
          <p:cNvPr id="52" name="CasellaDiTesto 51"/>
          <p:cNvSpPr txBox="1"/>
          <p:nvPr/>
        </p:nvSpPr>
        <p:spPr>
          <a:xfrm>
            <a:off x="188641" y="43747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bg1"/>
                </a:solidFill>
              </a:rPr>
              <a:t>Sodio Carbonato </a:t>
            </a:r>
            <a:r>
              <a:rPr lang="it-IT" sz="2800" b="1" dirty="0" smtClean="0">
                <a:solidFill>
                  <a:schemeClr val="bg1"/>
                </a:solidFill>
              </a:rPr>
              <a:t>Soluzione</a:t>
            </a:r>
            <a:endParaRPr lang="it-IT" sz="2800" b="1" dirty="0" smtClean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2110404" y="3624731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  <a:t>Carlo Erba</a:t>
            </a:r>
            <a:br>
              <a:rPr lang="it-IT" sz="1600" b="1" dirty="0" smtClean="0">
                <a:solidFill>
                  <a:schemeClr val="dk1"/>
                </a:solidFill>
                <a:latin typeface="Arial"/>
                <a:cs typeface="Arial"/>
              </a:rPr>
            </a:br>
            <a:r>
              <a:rPr lang="it-IT" sz="1100" dirty="0" smtClean="0">
                <a:solidFill>
                  <a:schemeClr val="dk1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schemeClr val="dk1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schemeClr val="dk1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schemeClr val="dk1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schemeClr val="dk1"/>
              </a:solidFill>
              <a:latin typeface="Arial"/>
              <a:cs typeface="Arial"/>
            </a:endParaRPr>
          </a:p>
        </p:txBody>
      </p:sp>
      <p:cxnSp>
        <p:nvCxnSpPr>
          <p:cNvPr id="57" name="Connettore 1 56"/>
          <p:cNvCxnSpPr/>
          <p:nvPr/>
        </p:nvCxnSpPr>
        <p:spPr>
          <a:xfrm>
            <a:off x="3717033" y="124168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ttangolo 57"/>
          <p:cNvSpPr/>
          <p:nvPr/>
        </p:nvSpPr>
        <p:spPr>
          <a:xfrm>
            <a:off x="188641" y="44959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188641" y="1229567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latin typeface="Arial Narrow" panose="020B0606020202030204" pitchFamily="34" charset="0"/>
              </a:rPr>
              <a:t>Cas</a:t>
            </a:r>
            <a:r>
              <a:rPr lang="it-IT" dirty="0" smtClean="0">
                <a:latin typeface="Arial Narrow" panose="020B0606020202030204" pitchFamily="34" charset="0"/>
              </a:rPr>
              <a:t>	</a:t>
            </a:r>
            <a:r>
              <a:rPr lang="it-IT" dirty="0" smtClean="0">
                <a:latin typeface="Arial Narrow"/>
                <a:cs typeface="Arial Narrow"/>
              </a:rPr>
              <a:t>497-19-8</a:t>
            </a:r>
            <a:endParaRPr lang="it-IT" dirty="0">
              <a:latin typeface="Arial Narrow"/>
              <a:cs typeface="Arial Narrow"/>
            </a:endParaRPr>
          </a:p>
          <a:p>
            <a:pPr>
              <a:tabLst>
                <a:tab pos="1249363" algn="l"/>
              </a:tabLst>
            </a:pPr>
            <a:r>
              <a:rPr lang="it-IT" dirty="0">
                <a:latin typeface="Arial Narrow"/>
                <a:cs typeface="Arial Narrow"/>
              </a:rPr>
              <a:t>Cod. </a:t>
            </a:r>
            <a:r>
              <a:rPr lang="it-IT" dirty="0" err="1">
                <a:latin typeface="Arial Narrow"/>
                <a:cs typeface="Arial Narrow"/>
              </a:rPr>
              <a:t>Ph.Eur</a:t>
            </a:r>
            <a:r>
              <a:rPr lang="it-IT" dirty="0">
                <a:latin typeface="Arial Narrow"/>
                <a:cs typeface="Arial Narrow"/>
              </a:rPr>
              <a:t>.	</a:t>
            </a:r>
            <a:r>
              <a:rPr lang="it-IT" dirty="0" smtClean="0">
                <a:latin typeface="Arial Narrow"/>
                <a:cs typeface="Arial Narrow"/>
              </a:rPr>
              <a:t>1079301</a:t>
            </a:r>
            <a:endParaRPr lang="it-IT" b="1" baseline="-25000" dirty="0">
              <a:latin typeface="Arial Narrow"/>
              <a:cs typeface="Arial Narrow"/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188640" y="4028509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latin typeface="Arial Rounded MT Bold" panose="020F0704030504030204" pitchFamily="34" charset="0"/>
                <a:sym typeface="Symbol"/>
              </a:rPr>
              <a:t>10%</a:t>
            </a:r>
            <a:endParaRPr lang="it-IT" sz="4800" b="1" dirty="0">
              <a:latin typeface="Arial Narrow" panose="020B0606020202030204" pitchFamily="34" charset="0"/>
            </a:endParaRPr>
          </a:p>
        </p:txBody>
      </p:sp>
      <p:pic>
        <p:nvPicPr>
          <p:cNvPr id="67" name="Immagin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884" y="1352600"/>
            <a:ext cx="973460" cy="1029086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202545" y="7042727"/>
            <a:ext cx="1013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/>
              <a:t>5674-02 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1168" y="3060576"/>
            <a:ext cx="1676400" cy="16764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168" y="7905328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8640" y="6570275"/>
            <a:ext cx="3599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AgNO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352" y="6501297"/>
            <a:ext cx="1188007" cy="118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955" y="5909111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789040" y="8409384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H315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H319</a:t>
            </a:r>
          </a:p>
          <a:p>
            <a:r>
              <a:rPr lang="it-IT" sz="24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H410</a:t>
            </a:r>
            <a:endParaRPr lang="it-IT" sz="2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88640" y="5156909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Argento Nitrato </a:t>
            </a:r>
            <a:r>
              <a:rPr lang="it-IT" sz="28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Soluzione</a:t>
            </a:r>
            <a:endParaRPr lang="it-IT" sz="6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188640" y="7475021"/>
            <a:ext cx="35966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Attenzione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188639" y="8730515"/>
            <a:ext cx="1980000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  <a:latin typeface="Arial Rounded MT Bold" panose="020F0704030504030204" pitchFamily="34" charset="0"/>
                <a:sym typeface="Symbol"/>
              </a:rPr>
              <a:t> </a:t>
            </a:r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0,1 N</a:t>
            </a:r>
            <a:endParaRPr lang="it-IT" sz="48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138" y="8355014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1" name="Connettore 1 30"/>
          <p:cNvCxnSpPr/>
          <p:nvPr/>
        </p:nvCxnSpPr>
        <p:spPr>
          <a:xfrm>
            <a:off x="3771399" y="5961112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188640" y="8358862"/>
            <a:ext cx="197999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prstClr val="black"/>
                </a:solidFill>
              </a:rPr>
              <a:t>CONCENTRAZIONE</a:t>
            </a:r>
            <a:endParaRPr lang="it-IT" sz="1600" dirty="0">
              <a:solidFill>
                <a:prstClr val="black"/>
              </a:solidFill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88640" y="5169024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8640" y="174573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AgNO</a:t>
            </a:r>
            <a:r>
              <a:rPr lang="it-IT" sz="4800" b="1" baseline="-25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3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6" name="Picture 18" descr="http://www.unece.org/fileadmin/DAM/trans/danger/publi/ghs/pictograms/Aquatic-pollut-re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352" y="1616868"/>
            <a:ext cx="1188007" cy="118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955" y="1024682"/>
            <a:ext cx="1191341" cy="119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660587" y="3464640"/>
            <a:ext cx="1640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  <a:latin typeface="Arial Narrow"/>
                <a:cs typeface="Arial Narrow"/>
              </a:rPr>
              <a:t>H272, H290 </a:t>
            </a:r>
            <a:endParaRPr lang="it-IT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r>
              <a:rPr lang="it-IT" dirty="0" smtClean="0">
                <a:solidFill>
                  <a:prstClr val="black"/>
                </a:solidFill>
                <a:latin typeface="Arial Narrow"/>
                <a:cs typeface="Arial Narrow"/>
              </a:rPr>
              <a:t>H302, H314</a:t>
            </a:r>
          </a:p>
          <a:p>
            <a:r>
              <a:rPr lang="it-IT" dirty="0" smtClean="0">
                <a:solidFill>
                  <a:prstClr val="black"/>
                </a:solidFill>
                <a:latin typeface="Arial Narrow"/>
                <a:cs typeface="Arial Narrow"/>
              </a:rPr>
              <a:t>H400, H410</a:t>
            </a:r>
            <a:endParaRPr lang="it-IT" dirty="0">
              <a:solidFill>
                <a:prstClr val="black"/>
              </a:solidFill>
              <a:latin typeface="Arial Narrow"/>
              <a:cs typeface="Arial Narrow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Argento Nitrato</a:t>
            </a:r>
            <a:endParaRPr lang="it-IT" sz="10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88641" y="2722493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2110403" y="3459732"/>
            <a:ext cx="1606629" cy="1247008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Sigma-Aldrich </a:t>
            </a:r>
            <a:r>
              <a:rPr lang="it-IT" sz="1100" dirty="0" smtClean="0">
                <a:solidFill>
                  <a:prstClr val="black"/>
                </a:solidFill>
                <a:latin typeface="Arial"/>
                <a:cs typeface="Arial"/>
              </a:rPr>
              <a:t>operatore:</a:t>
            </a: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endParaRPr lang="it-IT" sz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200" dirty="0" smtClean="0">
                <a:solidFill>
                  <a:prstClr val="black"/>
                </a:solidFill>
                <a:latin typeface="Arial"/>
                <a:cs typeface="Arial"/>
              </a:rPr>
              <a:t>data:</a:t>
            </a:r>
            <a:r>
              <a:rPr lang="it-IT" sz="2000" dirty="0" smtClean="0">
                <a:solidFill>
                  <a:prstClr val="black"/>
                </a:solidFill>
                <a:latin typeface="Arial"/>
                <a:cs typeface="Arial"/>
              </a:rPr>
              <a:t> …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3635996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5"/>
            <a:ext cx="6552728" cy="4431398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pic>
        <p:nvPicPr>
          <p:cNvPr id="41" name="Picture 8" descr="http://www.unece.org/fileadmin/DAM/trans/danger/publi/ghs/pictograms/acid_red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1632125"/>
            <a:ext cx="1187999" cy="118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Immagine 41" descr="http://www.unece.org/fileadmin/DAM/trans/danger/publi/ghs/pictograms/rondflam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5865" y="1013727"/>
            <a:ext cx="1185792" cy="11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Rettangolo 42"/>
          <p:cNvSpPr/>
          <p:nvPr/>
        </p:nvSpPr>
        <p:spPr>
          <a:xfrm>
            <a:off x="188640" y="1064568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</a:rPr>
              <a:t>7761</a:t>
            </a:r>
            <a:r>
              <a:rPr lang="it-IT" dirty="0">
                <a:solidFill>
                  <a:prstClr val="black"/>
                </a:solidFill>
              </a:rPr>
              <a:t>-88-8 </a:t>
            </a: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188640" y="5941686"/>
            <a:ext cx="352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</a:rPr>
              <a:t>7761</a:t>
            </a:r>
            <a:r>
              <a:rPr lang="it-IT" dirty="0">
                <a:solidFill>
                  <a:prstClr val="black"/>
                </a:solidFill>
              </a:rPr>
              <a:t>-88-8 </a:t>
            </a:r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Cod.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Ph.Eur</a:t>
            </a:r>
            <a:r>
              <a:rPr lang="it-IT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	</a:t>
            </a:r>
            <a:endParaRPr lang="it-IT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1946" y="3080792"/>
            <a:ext cx="1532384" cy="1532384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4968" y="7905328"/>
            <a:ext cx="1604392" cy="160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77889" y="2226611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prstClr val="black"/>
                </a:solidFill>
              </a:rPr>
              <a:t>C</a:t>
            </a:r>
            <a:r>
              <a:rPr lang="it-IT" sz="4800" baseline="-25000" dirty="0">
                <a:solidFill>
                  <a:prstClr val="black"/>
                </a:solidFill>
              </a:rPr>
              <a:t>5</a:t>
            </a:r>
            <a:r>
              <a:rPr lang="it-IT" sz="4800" dirty="0">
                <a:solidFill>
                  <a:prstClr val="black"/>
                </a:solidFill>
              </a:rPr>
              <a:t>H</a:t>
            </a:r>
            <a:r>
              <a:rPr lang="it-IT" sz="4800" baseline="-25000" dirty="0">
                <a:solidFill>
                  <a:prstClr val="black"/>
                </a:solidFill>
              </a:rPr>
              <a:t>12</a:t>
            </a:r>
            <a:r>
              <a:rPr lang="it-IT" sz="4800" dirty="0">
                <a:solidFill>
                  <a:prstClr val="black"/>
                </a:solidFill>
              </a:rPr>
              <a:t>O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7" name="Picture 4" descr="http://www.unece.org/fileadmin/DAM/trans/danger/publi/ghs/pictograms/exclam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56" y="1085686"/>
            <a:ext cx="1220884" cy="122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CasellaDiTesto 27"/>
          <p:cNvSpPr txBox="1"/>
          <p:nvPr/>
        </p:nvSpPr>
        <p:spPr>
          <a:xfrm>
            <a:off x="3775963" y="2372457"/>
            <a:ext cx="116520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H226, H315 </a:t>
            </a:r>
            <a:endParaRPr lang="it-IT" sz="23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H319, H314</a:t>
            </a: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H332, H335</a:t>
            </a:r>
            <a:endParaRPr lang="it-IT" sz="2300" dirty="0">
              <a:solidFill>
                <a:prstClr val="black"/>
              </a:solidFill>
              <a:latin typeface="Arial Narrow"/>
              <a:cs typeface="Arial Narrow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Alcool isoamilico</a:t>
            </a:r>
            <a:endParaRPr lang="it-IT" sz="10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243007" y="3057608"/>
            <a:ext cx="35283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prstClr val="black"/>
                </a:solidFill>
              </a:rPr>
              <a:t>Pericolo</a:t>
            </a:r>
            <a:endParaRPr lang="it-IT" sz="3600" b="1" dirty="0">
              <a:solidFill>
                <a:prstClr val="black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1052736" y="4904968"/>
            <a:ext cx="2664296" cy="313932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Carlo Erba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717032" y="1076683"/>
            <a:ext cx="0" cy="4164348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88640" y="284594"/>
            <a:ext cx="6552728" cy="4956437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188640" y="1064568"/>
            <a:ext cx="3528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 smtClean="0">
                <a:solidFill>
                  <a:prstClr val="black"/>
                </a:solidFill>
              </a:rPr>
              <a:t>123-51-3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</a:rPr>
              <a:t>Peso Molecolare : 88,15 </a:t>
            </a:r>
            <a:r>
              <a:rPr lang="it-IT" dirty="0" smtClean="0">
                <a:solidFill>
                  <a:prstClr val="black"/>
                </a:solidFill>
              </a:rPr>
              <a:t>g/</a:t>
            </a:r>
            <a:r>
              <a:rPr lang="it-IT" dirty="0" err="1" smtClean="0">
                <a:solidFill>
                  <a:prstClr val="black"/>
                </a:solidFill>
              </a:rPr>
              <a:t>mol</a:t>
            </a:r>
            <a:endParaRPr lang="it-IT" dirty="0" smtClean="0">
              <a:solidFill>
                <a:prstClr val="black"/>
              </a:solidFill>
            </a:endParaRPr>
          </a:p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</a:rPr>
              <a:t>Densità a 20°C: </a:t>
            </a:r>
            <a:r>
              <a:rPr lang="it-IT" dirty="0" smtClean="0">
                <a:solidFill>
                  <a:prstClr val="black"/>
                </a:solidFill>
              </a:rPr>
              <a:t>0,805-0,813</a:t>
            </a:r>
          </a:p>
          <a:p>
            <a:pPr>
              <a:tabLst>
                <a:tab pos="1249363" algn="l"/>
              </a:tabLst>
            </a:pPr>
            <a:r>
              <a:rPr lang="it-IT" dirty="0" err="1" smtClean="0">
                <a:solidFill>
                  <a:prstClr val="black"/>
                </a:solidFill>
              </a:rPr>
              <a:t>Boiling</a:t>
            </a:r>
            <a:r>
              <a:rPr lang="it-IT" dirty="0" smtClean="0">
                <a:solidFill>
                  <a:prstClr val="black"/>
                </a:solidFill>
              </a:rPr>
              <a:t> Point=130,5-132,5 °C</a:t>
            </a: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916" y="1048991"/>
            <a:ext cx="1230367" cy="12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CasellaDiTesto 34"/>
          <p:cNvSpPr txBox="1"/>
          <p:nvPr/>
        </p:nvSpPr>
        <p:spPr>
          <a:xfrm>
            <a:off x="5108733" y="2365111"/>
            <a:ext cx="163018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P226, P315 P319, P332 </a:t>
            </a:r>
            <a:endParaRPr lang="it-IT" sz="23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P335, P210</a:t>
            </a: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P261, P280</a:t>
            </a: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P304, P340</a:t>
            </a: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P312, P337</a:t>
            </a: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P313, P403</a:t>
            </a:r>
            <a:endParaRPr lang="it-IT" sz="23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r>
              <a:rPr lang="it-IT" sz="2300" dirty="0" smtClean="0">
                <a:solidFill>
                  <a:prstClr val="black"/>
                </a:solidFill>
                <a:latin typeface="Arial Narrow"/>
                <a:cs typeface="Arial Narrow"/>
              </a:rPr>
              <a:t>P235</a:t>
            </a:r>
          </a:p>
        </p:txBody>
      </p:sp>
    </p:spTree>
    <p:extLst>
      <p:ext uri="{BB962C8B-B14F-4D97-AF65-F5344CB8AC3E}">
        <p14:creationId xmlns:p14="http://schemas.microsoft.com/office/powerpoint/2010/main" val="592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176874" y="2208794"/>
            <a:ext cx="30983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 smtClean="0">
                <a:solidFill>
                  <a:prstClr val="black"/>
                </a:solidFill>
              </a:rPr>
              <a:t>NaHCO</a:t>
            </a:r>
            <a:r>
              <a:rPr lang="it-IT" sz="4800" baseline="-25000" dirty="0" smtClean="0">
                <a:solidFill>
                  <a:prstClr val="black"/>
                </a:solidFill>
              </a:rPr>
              <a:t>3</a:t>
            </a:r>
            <a:r>
              <a:rPr lang="it-IT" sz="4800" dirty="0" smtClean="0">
                <a:solidFill>
                  <a:prstClr val="black"/>
                </a:solidFill>
              </a:rPr>
              <a:t> soluzione </a:t>
            </a:r>
          </a:p>
          <a:p>
            <a:pPr algn="ctr"/>
            <a:r>
              <a:rPr lang="it-IT" sz="4800" dirty="0" smtClean="0">
                <a:solidFill>
                  <a:prstClr val="black"/>
                </a:solidFill>
              </a:rPr>
              <a:t>al 5%</a:t>
            </a:r>
            <a:endParaRPr lang="it-IT" sz="4800" b="1" baseline="-250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88640" y="272480"/>
            <a:ext cx="6550282" cy="160043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Bicarbonato di sodio soluzione al 5%</a:t>
            </a:r>
          </a:p>
          <a:p>
            <a:pPr algn="ctr"/>
            <a:endParaRPr lang="it-IT" sz="1000" b="1" dirty="0" smtClean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332656" y="4494893"/>
            <a:ext cx="2664296" cy="313932"/>
          </a:xfrm>
          <a:prstGeom prst="rect">
            <a:avLst/>
          </a:prstGeom>
          <a:ln>
            <a:solidFill>
              <a:srgbClr val="0000FF"/>
            </a:solidFill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693988" algn="r"/>
              </a:tabLst>
            </a:pPr>
            <a:r>
              <a:rPr lang="it-IT" sz="1600" b="1" dirty="0" smtClean="0">
                <a:solidFill>
                  <a:prstClr val="black"/>
                </a:solidFill>
                <a:latin typeface="Arial"/>
                <a:cs typeface="Arial"/>
              </a:rPr>
              <a:t>Carlo Erba</a:t>
            </a:r>
            <a:endParaRPr lang="it-IT" sz="3200" dirty="0" smtClean="0">
              <a:solidFill>
                <a:prstClr val="black"/>
              </a:solidFill>
              <a:latin typeface="Arial"/>
              <a:cs typeface="Arial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3275241" y="1872918"/>
            <a:ext cx="0" cy="3142154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177889" y="58635"/>
            <a:ext cx="6552728" cy="4956437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black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3275240" y="1872918"/>
            <a:ext cx="3582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  <a:latin typeface="Arial Narrow" panose="020B0606020202030204" pitchFamily="34" charset="0"/>
              </a:rPr>
              <a:t>n. </a:t>
            </a:r>
            <a:r>
              <a:rPr lang="it-IT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Cas</a:t>
            </a:r>
            <a:r>
              <a:rPr lang="it-IT" b="1" dirty="0">
                <a:solidFill>
                  <a:prstClr val="black"/>
                </a:solidFill>
                <a:latin typeface="Arial Narrow" panose="020B0606020202030204" pitchFamily="34" charset="0"/>
              </a:rPr>
              <a:t>	</a:t>
            </a:r>
            <a:r>
              <a:rPr lang="it-IT" dirty="0"/>
              <a:t> 144-55-8</a:t>
            </a:r>
            <a:r>
              <a:rPr lang="it-IT" dirty="0" smtClean="0">
                <a:solidFill>
                  <a:prstClr val="black"/>
                </a:solidFill>
              </a:rPr>
              <a:t> </a:t>
            </a:r>
          </a:p>
          <a:p>
            <a:pPr>
              <a:tabLst>
                <a:tab pos="1249363" algn="l"/>
              </a:tabLst>
            </a:pPr>
            <a:r>
              <a:rPr lang="it-IT" dirty="0">
                <a:solidFill>
                  <a:prstClr val="black"/>
                </a:solidFill>
              </a:rPr>
              <a:t>Peso Molecolare : </a:t>
            </a:r>
            <a:r>
              <a:rPr lang="it-IT" dirty="0"/>
              <a:t>84,01 g/</a:t>
            </a:r>
            <a:r>
              <a:rPr lang="it-IT" dirty="0" err="1"/>
              <a:t>mol</a:t>
            </a:r>
            <a:endParaRPr lang="it-IT" dirty="0" smtClean="0"/>
          </a:p>
          <a:p>
            <a:pPr>
              <a:tabLst>
                <a:tab pos="1249363" algn="l"/>
              </a:tabLst>
            </a:pPr>
            <a:r>
              <a:rPr lang="it-IT" dirty="0" smtClean="0">
                <a:solidFill>
                  <a:prstClr val="black"/>
                </a:solidFill>
              </a:rPr>
              <a:t>Concentrazione: 5g/100g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85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2831</TotalTime>
  <Words>1043</Words>
  <Application>Microsoft Office PowerPoint</Application>
  <PresentationFormat>A4 (21x29,7 cm)</PresentationFormat>
  <Paragraphs>558</Paragraphs>
  <Slides>30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 Sighi</dc:creator>
  <cp:lastModifiedBy>Monica VACCARI</cp:lastModifiedBy>
  <cp:revision>141</cp:revision>
  <cp:lastPrinted>2016-09-21T10:24:52Z</cp:lastPrinted>
  <dcterms:created xsi:type="dcterms:W3CDTF">2015-09-08T16:11:51Z</dcterms:created>
  <dcterms:modified xsi:type="dcterms:W3CDTF">2016-09-22T15:54:26Z</dcterms:modified>
</cp:coreProperties>
</file>